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70" r:id="rId3"/>
    <p:sldId id="257" r:id="rId4"/>
    <p:sldId id="267" r:id="rId5"/>
    <p:sldId id="258" r:id="rId6"/>
    <p:sldId id="259" r:id="rId7"/>
    <p:sldId id="260" r:id="rId8"/>
    <p:sldId id="261" r:id="rId9"/>
    <p:sldId id="269" r:id="rId10"/>
    <p:sldId id="262" r:id="rId11"/>
    <p:sldId id="268" r:id="rId12"/>
    <p:sldId id="263" r:id="rId13"/>
    <p:sldId id="264" r:id="rId14"/>
    <p:sldId id="265" r:id="rId15"/>
    <p:sldId id="266"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742" autoAdjust="0"/>
  </p:normalViewPr>
  <p:slideViewPr>
    <p:cSldViewPr>
      <p:cViewPr varScale="1">
        <p:scale>
          <a:sx n="93" d="100"/>
          <a:sy n="93" d="100"/>
        </p:scale>
        <p:origin x="1314"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630545-5E1A-4EBA-9702-42F6C91A8A45}" type="datetimeFigureOut">
              <a:rPr lang="en-US" smtClean="0"/>
              <a:t>6/6/2023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2A87F8-971E-41DC-9B8D-1BF125F903F5}" type="slidenum">
              <a:rPr lang="en-US" smtClean="0"/>
              <a:t>‹#›</a:t>
            </a:fld>
            <a:endParaRPr lang="en-US"/>
          </a:p>
        </p:txBody>
      </p:sp>
    </p:spTree>
    <p:extLst>
      <p:ext uri="{BB962C8B-B14F-4D97-AF65-F5344CB8AC3E}">
        <p14:creationId xmlns:p14="http://schemas.microsoft.com/office/powerpoint/2010/main" val="28345430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1000" b="1" dirty="0" smtClean="0"/>
              <a:t>Cause-and-effect relationships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1000" b="1" dirty="0" smtClean="0"/>
              <a:t>An independent variable </a:t>
            </a:r>
            <a:r>
              <a:rPr lang="en-US" sz="1000" b="0" dirty="0" smtClean="0"/>
              <a:t>is the variable you manipulate, control, or vary in an experimental study to explore its effects.</a:t>
            </a:r>
            <a:r>
              <a:rPr lang="en-US" sz="1000" dirty="0" smtClean="0"/>
              <a:t> Independent variables are what we expect will influence dependent variables</a:t>
            </a:r>
            <a:r>
              <a:rPr lang="en-US" sz="1000" b="1" dirty="0" smtClean="0"/>
              <a:t>(causes). </a:t>
            </a:r>
            <a:r>
              <a:rPr lang="en-US" sz="1000" dirty="0" smtClean="0"/>
              <a:t>It’s called “independent” because it’s not influenced by any other variables in the study.</a:t>
            </a:r>
            <a:endParaRPr lang="en-US" sz="1000" b="1" dirty="0" smtClean="0"/>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1000" b="0" dirty="0" smtClean="0"/>
              <a:t>They</a:t>
            </a:r>
            <a:r>
              <a:rPr lang="en-US" sz="1000" b="0" baseline="0" dirty="0" smtClean="0"/>
              <a:t> </a:t>
            </a:r>
            <a:r>
              <a:rPr lang="en-US" sz="1000" dirty="0" smtClean="0"/>
              <a:t>are what we expect will influence dependent variables</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1000" b="1" dirty="0" smtClean="0"/>
              <a:t>Dependent variable </a:t>
            </a:r>
            <a:r>
              <a:rPr lang="en-US" sz="1000" b="0" dirty="0" smtClean="0"/>
              <a:t>is what happens as a result of the independent variable</a:t>
            </a:r>
            <a:r>
              <a:rPr lang="en-US" sz="1000" b="1" dirty="0" smtClean="0"/>
              <a:t>(effects).</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1000" b="1" dirty="0" smtClean="0"/>
              <a:t>Intervening</a:t>
            </a:r>
            <a:r>
              <a:rPr lang="en-US" sz="1000" b="1" baseline="0" dirty="0" smtClean="0"/>
              <a:t> variable;</a:t>
            </a:r>
            <a:r>
              <a:rPr lang="en-US" sz="1000" dirty="0" smtClean="0"/>
              <a:t> also known as a </a:t>
            </a:r>
            <a:r>
              <a:rPr lang="en-US" sz="1000" b="1" dirty="0" smtClean="0"/>
              <a:t>mediator variable </a:t>
            </a:r>
            <a:r>
              <a:rPr lang="en-US" sz="1000" b="0" dirty="0" smtClean="0"/>
              <a:t>summarize relationships between independent and dependent variables across a variety of circumstances</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en-US" b="0" dirty="0" smtClean="0"/>
          </a:p>
        </p:txBody>
      </p:sp>
      <p:sp>
        <p:nvSpPr>
          <p:cNvPr id="4" name="Slide Number Placeholder 3"/>
          <p:cNvSpPr>
            <a:spLocks noGrp="1"/>
          </p:cNvSpPr>
          <p:nvPr>
            <p:ph type="sldNum" sz="quarter" idx="10"/>
          </p:nvPr>
        </p:nvSpPr>
        <p:spPr/>
        <p:txBody>
          <a:bodyPr/>
          <a:lstStyle/>
          <a:p>
            <a:fld id="{B02A87F8-971E-41DC-9B8D-1BF125F903F5}" type="slidenum">
              <a:rPr lang="en-US" smtClean="0"/>
              <a:t>7</a:t>
            </a:fld>
            <a:endParaRPr lang="en-US"/>
          </a:p>
        </p:txBody>
      </p:sp>
    </p:spTree>
    <p:extLst>
      <p:ext uri="{BB962C8B-B14F-4D97-AF65-F5344CB8AC3E}">
        <p14:creationId xmlns:p14="http://schemas.microsoft.com/office/powerpoint/2010/main" val="1261207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1" i="0" kern="1200" dirty="0" smtClean="0">
                <a:solidFill>
                  <a:schemeClr val="tx1"/>
                </a:solidFill>
                <a:effectLst/>
                <a:latin typeface="+mn-lt"/>
                <a:ea typeface="+mn-ea"/>
                <a:cs typeface="+mn-cs"/>
              </a:rPr>
              <a:t>Cross-sectional study design </a:t>
            </a:r>
            <a:r>
              <a:rPr lang="en-US" sz="1200" b="0" i="0" kern="1200" dirty="0" smtClean="0">
                <a:solidFill>
                  <a:schemeClr val="tx1"/>
                </a:solidFill>
                <a:effectLst/>
                <a:latin typeface="+mn-lt"/>
                <a:ea typeface="+mn-ea"/>
                <a:cs typeface="+mn-cs"/>
              </a:rPr>
              <a:t>is a type of observational study design</a:t>
            </a:r>
            <a:r>
              <a:rPr lang="en-US" sz="1200" b="0" i="0" kern="1200" baseline="0" dirty="0" smtClean="0">
                <a:solidFill>
                  <a:schemeClr val="tx1"/>
                </a:solidFill>
                <a:effectLst/>
                <a:latin typeface="+mn-lt"/>
                <a:ea typeface="+mn-ea"/>
                <a:cs typeface="+mn-cs"/>
              </a:rPr>
              <a:t> and</a:t>
            </a:r>
            <a:r>
              <a:rPr lang="en-US" sz="1200" b="0" i="0" kern="1200" dirty="0" smtClean="0">
                <a:solidFill>
                  <a:schemeClr val="tx1"/>
                </a:solidFill>
                <a:effectLst/>
                <a:latin typeface="+mn-lt"/>
                <a:ea typeface="+mn-ea"/>
                <a:cs typeface="+mn-cs"/>
              </a:rPr>
              <a:t> look at a population at a single point in time.</a:t>
            </a:r>
          </a:p>
          <a:p>
            <a:pPr marL="171450" indent="-171450">
              <a:buFont typeface="Arial" panose="020B0604020202020204" pitchFamily="34" charset="0"/>
              <a:buChar char="•"/>
            </a:pPr>
            <a:r>
              <a:rPr lang="en-US" sz="1200" b="1" i="0" kern="1200" dirty="0" smtClean="0">
                <a:solidFill>
                  <a:schemeClr val="tx1"/>
                </a:solidFill>
                <a:effectLst/>
                <a:latin typeface="+mn-lt"/>
                <a:ea typeface="+mn-ea"/>
                <a:cs typeface="+mn-cs"/>
              </a:rPr>
              <a:t>Quantitative Research </a:t>
            </a:r>
            <a:r>
              <a:rPr lang="en-US" sz="1200" b="0" i="0" kern="1200" dirty="0" smtClean="0">
                <a:solidFill>
                  <a:schemeClr val="tx1"/>
                </a:solidFill>
                <a:effectLst/>
                <a:latin typeface="+mn-lt"/>
                <a:ea typeface="+mn-ea"/>
                <a:cs typeface="+mn-cs"/>
              </a:rPr>
              <a:t>is a research strategy that focuses on quantifying the collection and analysis of data.</a:t>
            </a:r>
          </a:p>
          <a:p>
            <a:pPr marL="171450" indent="-171450">
              <a:buFont typeface="Arial" panose="020B0604020202020204" pitchFamily="34" charset="0"/>
              <a:buChar char="•"/>
            </a:pPr>
            <a:r>
              <a:rPr lang="en-US" sz="1200" b="1" i="0" kern="1200" dirty="0" smtClean="0">
                <a:solidFill>
                  <a:schemeClr val="tx1"/>
                </a:solidFill>
                <a:effectLst/>
                <a:latin typeface="+mn-lt"/>
                <a:ea typeface="+mn-ea"/>
                <a:cs typeface="+mn-cs"/>
              </a:rPr>
              <a:t>Types</a:t>
            </a:r>
            <a:r>
              <a:rPr lang="en-US" sz="1200" b="1" i="0" kern="1200" baseline="0" dirty="0" smtClean="0">
                <a:solidFill>
                  <a:schemeClr val="tx1"/>
                </a:solidFill>
                <a:effectLst/>
                <a:latin typeface="+mn-lt"/>
                <a:ea typeface="+mn-ea"/>
                <a:cs typeface="+mn-cs"/>
              </a:rPr>
              <a:t> of research design: </a:t>
            </a:r>
            <a:r>
              <a:rPr lang="en-US" sz="1200" b="0" i="0" kern="1200" dirty="0" smtClean="0">
                <a:solidFill>
                  <a:schemeClr val="tx1"/>
                </a:solidFill>
                <a:effectLst/>
                <a:latin typeface="+mn-lt"/>
                <a:ea typeface="+mn-ea"/>
                <a:cs typeface="+mn-cs"/>
              </a:rPr>
              <a:t>(longitudinal, cross-sectional, correlational, experimental and clinical trials.)</a:t>
            </a:r>
          </a:p>
          <a:p>
            <a:pPr marL="171450" indent="-171450">
              <a:buFont typeface="Arial" panose="020B0604020202020204" pitchFamily="34" charset="0"/>
              <a:buChar char="•"/>
            </a:pPr>
            <a:r>
              <a:rPr lang="en-US" sz="1200" b="1" i="0" kern="1200" dirty="0" smtClean="0">
                <a:solidFill>
                  <a:schemeClr val="tx1"/>
                </a:solidFill>
                <a:effectLst/>
                <a:latin typeface="+mn-lt"/>
                <a:ea typeface="+mn-ea"/>
                <a:cs typeface="+mn-cs"/>
              </a:rPr>
              <a:t>Target population</a:t>
            </a:r>
            <a:r>
              <a:rPr lang="en-US" sz="1200" b="0" i="0" kern="1200" dirty="0" smtClean="0">
                <a:solidFill>
                  <a:schemeClr val="tx1"/>
                </a:solidFill>
                <a:effectLst/>
                <a:latin typeface="+mn-lt"/>
                <a:ea typeface="+mn-ea"/>
                <a:cs typeface="+mn-cs"/>
              </a:rPr>
              <a:t>, the large set of people in the world to which the results of the study will be generalized (e.g. all schizophrenics). </a:t>
            </a:r>
          </a:p>
          <a:p>
            <a:pPr marL="171450" indent="-171450">
              <a:buFont typeface="Arial" panose="020B0604020202020204" pitchFamily="34" charset="0"/>
              <a:buChar char="•"/>
            </a:pPr>
            <a:r>
              <a:rPr lang="en-US" sz="1200" b="1" i="0" kern="1200" dirty="0" smtClean="0">
                <a:solidFill>
                  <a:schemeClr val="tx1"/>
                </a:solidFill>
                <a:effectLst/>
                <a:latin typeface="+mn-lt"/>
                <a:ea typeface="+mn-ea"/>
                <a:cs typeface="+mn-cs"/>
              </a:rPr>
              <a:t>The study population</a:t>
            </a:r>
            <a:r>
              <a:rPr lang="en-US" sz="1200" b="0" i="0" kern="1200" dirty="0" smtClean="0">
                <a:solidFill>
                  <a:schemeClr val="tx1"/>
                </a:solidFill>
                <a:effectLst/>
                <a:latin typeface="+mn-lt"/>
                <a:ea typeface="+mn-ea"/>
                <a:cs typeface="+mn-cs"/>
              </a:rPr>
              <a:t> is the subset of the target population available for study (e.g. schizophrenics in the researcher's town).</a:t>
            </a:r>
          </a:p>
          <a:p>
            <a:pPr marL="171450" indent="-171450">
              <a:buFont typeface="Arial" panose="020B0604020202020204" pitchFamily="34" charset="0"/>
              <a:buChar char="•"/>
            </a:pPr>
            <a:r>
              <a:rPr lang="en-US" sz="1200" b="1" i="0" kern="1200" dirty="0" smtClean="0">
                <a:solidFill>
                  <a:schemeClr val="tx1"/>
                </a:solidFill>
                <a:effectLst/>
                <a:latin typeface="+mn-lt"/>
                <a:ea typeface="+mn-ea"/>
                <a:cs typeface="+mn-cs"/>
              </a:rPr>
              <a:t>Sample size </a:t>
            </a:r>
            <a:r>
              <a:rPr lang="en-US" sz="1200" b="0" i="0" kern="1200" dirty="0" smtClean="0">
                <a:solidFill>
                  <a:schemeClr val="tx1"/>
                </a:solidFill>
                <a:effectLst/>
                <a:latin typeface="+mn-lt"/>
                <a:ea typeface="+mn-ea"/>
                <a:cs typeface="+mn-cs"/>
              </a:rPr>
              <a:t>is the number of completed responses.</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it only represents part of the group of people (or target population).</a:t>
            </a:r>
          </a:p>
          <a:p>
            <a:endParaRPr lang="en-US" b="1" dirty="0" smtClean="0"/>
          </a:p>
          <a:p>
            <a:r>
              <a:rPr lang="en-US" b="1" dirty="0" smtClean="0"/>
              <a:t>Study</a:t>
            </a:r>
            <a:r>
              <a:rPr lang="en-US" b="1" baseline="0" dirty="0" smtClean="0"/>
              <a:t> population-target population-sample size</a:t>
            </a:r>
            <a:endParaRPr lang="en-US" b="1" dirty="0"/>
          </a:p>
        </p:txBody>
      </p:sp>
      <p:sp>
        <p:nvSpPr>
          <p:cNvPr id="4" name="Slide Number Placeholder 3"/>
          <p:cNvSpPr>
            <a:spLocks noGrp="1"/>
          </p:cNvSpPr>
          <p:nvPr>
            <p:ph type="sldNum" sz="quarter" idx="10"/>
          </p:nvPr>
        </p:nvSpPr>
        <p:spPr/>
        <p:txBody>
          <a:bodyPr/>
          <a:lstStyle/>
          <a:p>
            <a:fld id="{B02A87F8-971E-41DC-9B8D-1BF125F903F5}" type="slidenum">
              <a:rPr lang="en-US" smtClean="0"/>
              <a:t>8</a:t>
            </a:fld>
            <a:endParaRPr lang="en-US"/>
          </a:p>
        </p:txBody>
      </p:sp>
    </p:spTree>
    <p:extLst>
      <p:ext uri="{BB962C8B-B14F-4D97-AF65-F5344CB8AC3E}">
        <p14:creationId xmlns:p14="http://schemas.microsoft.com/office/powerpoint/2010/main" val="3541451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smtClean="0">
                <a:solidFill>
                  <a:schemeClr val="tx1"/>
                </a:solidFill>
                <a:effectLst/>
                <a:latin typeface="+mn-lt"/>
                <a:ea typeface="+mn-ea"/>
                <a:cs typeface="+mn-cs"/>
              </a:rPr>
              <a:t>Methods of sampling from a population</a:t>
            </a:r>
            <a:endParaRPr lang="en-US" sz="1200" b="0" i="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Simple random sampling. ...</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Systematic sampling. ...</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Stratified sampling. ...</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Clustered sampling. ...</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Convenience sampling. ...</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Quota sampling. ...</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Judgement (or Purposive) Sampling. ...</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Snowball sampling.</a:t>
            </a:r>
          </a:p>
          <a:p>
            <a:pPr marL="171450" indent="-171450">
              <a:buFont typeface="Arial" panose="020B0604020202020204" pitchFamily="34" charset="0"/>
              <a:buChar char="•"/>
            </a:pPr>
            <a:endParaRPr lang="en-US" sz="1200" b="1" i="0" kern="1200" dirty="0" smtClean="0">
              <a:solidFill>
                <a:schemeClr val="tx1"/>
              </a:solidFill>
              <a:effectLst/>
              <a:latin typeface="+mn-lt"/>
              <a:ea typeface="+mn-ea"/>
              <a:cs typeface="+mn-cs"/>
            </a:endParaRPr>
          </a:p>
          <a:p>
            <a:r>
              <a:rPr lang="en-US" sz="1200" b="1" i="0" kern="1200" dirty="0" smtClean="0">
                <a:solidFill>
                  <a:schemeClr val="tx1"/>
                </a:solidFill>
                <a:effectLst/>
                <a:latin typeface="+mn-lt"/>
                <a:ea typeface="+mn-ea"/>
                <a:cs typeface="+mn-cs"/>
              </a:rPr>
              <a:t>A</a:t>
            </a:r>
            <a:r>
              <a:rPr lang="en-US" sz="1200" b="1" i="0" kern="1200" baseline="0" dirty="0" smtClean="0">
                <a:solidFill>
                  <a:schemeClr val="tx1"/>
                </a:solidFill>
                <a:effectLst/>
                <a:latin typeface="+mn-lt"/>
                <a:ea typeface="+mn-ea"/>
                <a:cs typeface="+mn-cs"/>
              </a:rPr>
              <a:t> p</a:t>
            </a:r>
            <a:r>
              <a:rPr lang="en-US" sz="1200" b="1" i="0" kern="1200" dirty="0" smtClean="0">
                <a:solidFill>
                  <a:schemeClr val="tx1"/>
                </a:solidFill>
                <a:effectLst/>
                <a:latin typeface="+mn-lt"/>
                <a:ea typeface="+mn-ea"/>
                <a:cs typeface="+mn-cs"/>
              </a:rPr>
              <a:t>ilot study</a:t>
            </a:r>
            <a:r>
              <a:rPr lang="en-US" sz="1200" b="1"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is a small-scale preliminary study conducted to evaluate feasibility, duration, cost, adverse events, and improve upon the study design prior to performance of a full-scale research project.</a:t>
            </a:r>
          </a:p>
          <a:p>
            <a:r>
              <a:rPr lang="en-US" sz="1200" b="0" i="0" kern="1200" dirty="0" smtClean="0">
                <a:solidFill>
                  <a:schemeClr val="tx1"/>
                </a:solidFill>
                <a:effectLst/>
                <a:latin typeface="+mn-lt"/>
                <a:ea typeface="+mn-ea"/>
                <a:cs typeface="+mn-cs"/>
              </a:rPr>
              <a:t>A pilot study provides necessary information not only for calculating the sample size, but also for assessment of all other aspects of the main study, minimizing unnecessary effort from the researchers and participants, as well as the dissipation of research resources.</a:t>
            </a:r>
            <a:endParaRPr lang="en-US" dirty="0"/>
          </a:p>
        </p:txBody>
      </p:sp>
      <p:sp>
        <p:nvSpPr>
          <p:cNvPr id="4" name="Slide Number Placeholder 3"/>
          <p:cNvSpPr>
            <a:spLocks noGrp="1"/>
          </p:cNvSpPr>
          <p:nvPr>
            <p:ph type="sldNum" sz="quarter" idx="10"/>
          </p:nvPr>
        </p:nvSpPr>
        <p:spPr/>
        <p:txBody>
          <a:bodyPr/>
          <a:lstStyle/>
          <a:p>
            <a:fld id="{B02A87F8-971E-41DC-9B8D-1BF125F903F5}" type="slidenum">
              <a:rPr lang="en-US" smtClean="0"/>
              <a:t>9</a:t>
            </a:fld>
            <a:endParaRPr lang="en-US"/>
          </a:p>
        </p:txBody>
      </p:sp>
    </p:spTree>
    <p:extLst>
      <p:ext uri="{BB962C8B-B14F-4D97-AF65-F5344CB8AC3E}">
        <p14:creationId xmlns:p14="http://schemas.microsoft.com/office/powerpoint/2010/main" val="2274986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2E8FABA-5333-4F33-AE27-A18AAD1BE6FD}" type="datetimeFigureOut">
              <a:rPr lang="en-US" smtClean="0"/>
              <a:t>6/6/2023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F8A9BC-F8B8-4828-9F1C-BB6CF53E795D}" type="slidenum">
              <a:rPr lang="en-US" smtClean="0"/>
              <a:t>‹#›</a:t>
            </a:fld>
            <a:endParaRPr lang="en-US"/>
          </a:p>
        </p:txBody>
      </p:sp>
    </p:spTree>
    <p:extLst>
      <p:ext uri="{BB962C8B-B14F-4D97-AF65-F5344CB8AC3E}">
        <p14:creationId xmlns:p14="http://schemas.microsoft.com/office/powerpoint/2010/main" val="3367961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E8FABA-5333-4F33-AE27-A18AAD1BE6FD}" type="datetimeFigureOut">
              <a:rPr lang="en-US" smtClean="0"/>
              <a:t>6/6/2023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F8A9BC-F8B8-4828-9F1C-BB6CF53E795D}" type="slidenum">
              <a:rPr lang="en-US" smtClean="0"/>
              <a:t>‹#›</a:t>
            </a:fld>
            <a:endParaRPr lang="en-US"/>
          </a:p>
        </p:txBody>
      </p:sp>
    </p:spTree>
    <p:extLst>
      <p:ext uri="{BB962C8B-B14F-4D97-AF65-F5344CB8AC3E}">
        <p14:creationId xmlns:p14="http://schemas.microsoft.com/office/powerpoint/2010/main" val="299297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E8FABA-5333-4F33-AE27-A18AAD1BE6FD}" type="datetimeFigureOut">
              <a:rPr lang="en-US" smtClean="0"/>
              <a:t>6/6/2023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F8A9BC-F8B8-4828-9F1C-BB6CF53E795D}" type="slidenum">
              <a:rPr lang="en-US" smtClean="0"/>
              <a:t>‹#›</a:t>
            </a:fld>
            <a:endParaRPr lang="en-US"/>
          </a:p>
        </p:txBody>
      </p:sp>
    </p:spTree>
    <p:extLst>
      <p:ext uri="{BB962C8B-B14F-4D97-AF65-F5344CB8AC3E}">
        <p14:creationId xmlns:p14="http://schemas.microsoft.com/office/powerpoint/2010/main" val="28222105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E8FABA-5333-4F33-AE27-A18AAD1BE6FD}" type="datetimeFigureOut">
              <a:rPr lang="en-US" smtClean="0"/>
              <a:t>6/6/2023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F8A9BC-F8B8-4828-9F1C-BB6CF53E795D}" type="slidenum">
              <a:rPr lang="en-US" smtClean="0"/>
              <a:t>‹#›</a:t>
            </a:fld>
            <a:endParaRPr lang="en-US"/>
          </a:p>
        </p:txBody>
      </p:sp>
    </p:spTree>
    <p:extLst>
      <p:ext uri="{BB962C8B-B14F-4D97-AF65-F5344CB8AC3E}">
        <p14:creationId xmlns:p14="http://schemas.microsoft.com/office/powerpoint/2010/main" val="3839354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E8FABA-5333-4F33-AE27-A18AAD1BE6FD}" type="datetimeFigureOut">
              <a:rPr lang="en-US" smtClean="0"/>
              <a:t>6/6/2023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F8A9BC-F8B8-4828-9F1C-BB6CF53E795D}" type="slidenum">
              <a:rPr lang="en-US" smtClean="0"/>
              <a:t>‹#›</a:t>
            </a:fld>
            <a:endParaRPr lang="en-US"/>
          </a:p>
        </p:txBody>
      </p:sp>
    </p:spTree>
    <p:extLst>
      <p:ext uri="{BB962C8B-B14F-4D97-AF65-F5344CB8AC3E}">
        <p14:creationId xmlns:p14="http://schemas.microsoft.com/office/powerpoint/2010/main" val="26939030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2E8FABA-5333-4F33-AE27-A18AAD1BE6FD}" type="datetimeFigureOut">
              <a:rPr lang="en-US" smtClean="0"/>
              <a:t>6/6/2023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F8A9BC-F8B8-4828-9F1C-BB6CF53E795D}" type="slidenum">
              <a:rPr lang="en-US" smtClean="0"/>
              <a:t>‹#›</a:t>
            </a:fld>
            <a:endParaRPr lang="en-US"/>
          </a:p>
        </p:txBody>
      </p:sp>
    </p:spTree>
    <p:extLst>
      <p:ext uri="{BB962C8B-B14F-4D97-AF65-F5344CB8AC3E}">
        <p14:creationId xmlns:p14="http://schemas.microsoft.com/office/powerpoint/2010/main" val="31212434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2E8FABA-5333-4F33-AE27-A18AAD1BE6FD}" type="datetimeFigureOut">
              <a:rPr lang="en-US" smtClean="0"/>
              <a:t>6/6/2023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DF8A9BC-F8B8-4828-9F1C-BB6CF53E795D}" type="slidenum">
              <a:rPr lang="en-US" smtClean="0"/>
              <a:t>‹#›</a:t>
            </a:fld>
            <a:endParaRPr lang="en-US"/>
          </a:p>
        </p:txBody>
      </p:sp>
    </p:spTree>
    <p:extLst>
      <p:ext uri="{BB962C8B-B14F-4D97-AF65-F5344CB8AC3E}">
        <p14:creationId xmlns:p14="http://schemas.microsoft.com/office/powerpoint/2010/main" val="3889779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2E8FABA-5333-4F33-AE27-A18AAD1BE6FD}" type="datetimeFigureOut">
              <a:rPr lang="en-US" smtClean="0"/>
              <a:t>6/6/2023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DF8A9BC-F8B8-4828-9F1C-BB6CF53E795D}" type="slidenum">
              <a:rPr lang="en-US" smtClean="0"/>
              <a:t>‹#›</a:t>
            </a:fld>
            <a:endParaRPr lang="en-US"/>
          </a:p>
        </p:txBody>
      </p:sp>
    </p:spTree>
    <p:extLst>
      <p:ext uri="{BB962C8B-B14F-4D97-AF65-F5344CB8AC3E}">
        <p14:creationId xmlns:p14="http://schemas.microsoft.com/office/powerpoint/2010/main" val="1276321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E8FABA-5333-4F33-AE27-A18AAD1BE6FD}" type="datetimeFigureOut">
              <a:rPr lang="en-US" smtClean="0"/>
              <a:t>6/6/2023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DF8A9BC-F8B8-4828-9F1C-BB6CF53E795D}" type="slidenum">
              <a:rPr lang="en-US" smtClean="0"/>
              <a:t>‹#›</a:t>
            </a:fld>
            <a:endParaRPr lang="en-US"/>
          </a:p>
        </p:txBody>
      </p:sp>
    </p:spTree>
    <p:extLst>
      <p:ext uri="{BB962C8B-B14F-4D97-AF65-F5344CB8AC3E}">
        <p14:creationId xmlns:p14="http://schemas.microsoft.com/office/powerpoint/2010/main" val="1899244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E8FABA-5333-4F33-AE27-A18AAD1BE6FD}" type="datetimeFigureOut">
              <a:rPr lang="en-US" smtClean="0"/>
              <a:t>6/6/2023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F8A9BC-F8B8-4828-9F1C-BB6CF53E795D}" type="slidenum">
              <a:rPr lang="en-US" smtClean="0"/>
              <a:t>‹#›</a:t>
            </a:fld>
            <a:endParaRPr lang="en-US"/>
          </a:p>
        </p:txBody>
      </p:sp>
    </p:spTree>
    <p:extLst>
      <p:ext uri="{BB962C8B-B14F-4D97-AF65-F5344CB8AC3E}">
        <p14:creationId xmlns:p14="http://schemas.microsoft.com/office/powerpoint/2010/main" val="34461117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E8FABA-5333-4F33-AE27-A18AAD1BE6FD}" type="datetimeFigureOut">
              <a:rPr lang="en-US" smtClean="0"/>
              <a:t>6/6/2023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F8A9BC-F8B8-4828-9F1C-BB6CF53E795D}" type="slidenum">
              <a:rPr lang="en-US" smtClean="0"/>
              <a:t>‹#›</a:t>
            </a:fld>
            <a:endParaRPr lang="en-US"/>
          </a:p>
        </p:txBody>
      </p:sp>
    </p:spTree>
    <p:extLst>
      <p:ext uri="{BB962C8B-B14F-4D97-AF65-F5344CB8AC3E}">
        <p14:creationId xmlns:p14="http://schemas.microsoft.com/office/powerpoint/2010/main" val="1262645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E8FABA-5333-4F33-AE27-A18AAD1BE6FD}" type="datetimeFigureOut">
              <a:rPr lang="en-US" smtClean="0"/>
              <a:t>6/6/2023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F8A9BC-F8B8-4828-9F1C-BB6CF53E795D}" type="slidenum">
              <a:rPr lang="en-US" smtClean="0"/>
              <a:t>‹#›</a:t>
            </a:fld>
            <a:endParaRPr lang="en-US"/>
          </a:p>
        </p:txBody>
      </p:sp>
    </p:spTree>
    <p:extLst>
      <p:ext uri="{BB962C8B-B14F-4D97-AF65-F5344CB8AC3E}">
        <p14:creationId xmlns:p14="http://schemas.microsoft.com/office/powerpoint/2010/main" val="7963993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228600"/>
            <a:ext cx="8686800" cy="6400800"/>
          </a:xfrm>
        </p:spPr>
        <p:txBody>
          <a:bodyPr>
            <a:noAutofit/>
          </a:bodyPr>
          <a:lstStyle/>
          <a:p>
            <a:r>
              <a:rPr lang="en-US" sz="2800" b="1" dirty="0" smtClean="0">
                <a:latin typeface="Times New Roman" pitchFamily="18" charset="0"/>
                <a:cs typeface="Times New Roman" pitchFamily="18" charset="0"/>
              </a:rPr>
              <a:t/>
            </a:r>
            <a:br>
              <a:rPr lang="en-US" sz="2800" b="1" dirty="0" smtClean="0">
                <a:latin typeface="Times New Roman" pitchFamily="18" charset="0"/>
                <a:cs typeface="Times New Roman" pitchFamily="18" charset="0"/>
              </a:rPr>
            </a:br>
            <a:r>
              <a:rPr lang="en-US" sz="2800" b="1" dirty="0" smtClean="0">
                <a:latin typeface="Times New Roman" pitchFamily="18" charset="0"/>
                <a:cs typeface="Times New Roman" pitchFamily="18" charset="0"/>
              </a:rPr>
              <a:t/>
            </a:r>
            <a:br>
              <a:rPr lang="en-US" sz="2800" b="1" dirty="0" smtClean="0">
                <a:latin typeface="Times New Roman" pitchFamily="18" charset="0"/>
                <a:cs typeface="Times New Roman" pitchFamily="18" charset="0"/>
              </a:rPr>
            </a:br>
            <a:r>
              <a:rPr lang="en-US" sz="2800" b="1" dirty="0" smtClean="0">
                <a:latin typeface="Times New Roman" pitchFamily="18" charset="0"/>
                <a:cs typeface="Times New Roman" pitchFamily="18" charset="0"/>
              </a:rPr>
              <a:t>KNOWLEDGE </a:t>
            </a:r>
            <a:r>
              <a:rPr lang="en-US" sz="2800" b="1" dirty="0">
                <a:latin typeface="Times New Roman" pitchFamily="18" charset="0"/>
                <a:cs typeface="Times New Roman" pitchFamily="18" charset="0"/>
              </a:rPr>
              <a:t>AND PRACTICE ON  MEDICAL  WASTES MANAGEMENT  AMONG  NURSES  OF  KABAYA DISTRICT </a:t>
            </a:r>
            <a:r>
              <a:rPr lang="en-US" sz="2800" b="1" dirty="0" smtClean="0">
                <a:latin typeface="Times New Roman" pitchFamily="18" charset="0"/>
                <a:cs typeface="Times New Roman" pitchFamily="18" charset="0"/>
              </a:rPr>
              <a:t>HOSPITAL</a:t>
            </a:r>
            <a:br>
              <a:rPr lang="en-US" sz="2800" b="1" dirty="0" smtClean="0">
                <a:latin typeface="Times New Roman" pitchFamily="18" charset="0"/>
                <a:cs typeface="Times New Roman" pitchFamily="18" charset="0"/>
              </a:rPr>
            </a:br>
            <a:r>
              <a:rPr lang="en-US" sz="2800" b="1" dirty="0">
                <a:latin typeface="Times New Roman" pitchFamily="18" charset="0"/>
                <a:cs typeface="Times New Roman" pitchFamily="18" charset="0"/>
              </a:rPr>
              <a:t/>
            </a:r>
            <a:br>
              <a:rPr lang="en-US" sz="2800" b="1" dirty="0">
                <a:latin typeface="Times New Roman" pitchFamily="18" charset="0"/>
                <a:cs typeface="Times New Roman" pitchFamily="18" charset="0"/>
              </a:rPr>
            </a:br>
            <a:r>
              <a:rPr lang="en-US" sz="2800" b="1" dirty="0" smtClean="0">
                <a:latin typeface="Times New Roman" pitchFamily="18" charset="0"/>
                <a:cs typeface="Times New Roman" pitchFamily="18" charset="0"/>
              </a:rPr>
              <a:t/>
            </a:r>
            <a:br>
              <a:rPr lang="en-US" sz="2800" b="1" dirty="0" smtClean="0">
                <a:latin typeface="Times New Roman" pitchFamily="18" charset="0"/>
                <a:cs typeface="Times New Roman" pitchFamily="18" charset="0"/>
              </a:rPr>
            </a:br>
            <a:r>
              <a:rPr lang="en-US" sz="2800" b="1" dirty="0" smtClean="0">
                <a:latin typeface="Times New Roman" pitchFamily="18" charset="0"/>
                <a:cs typeface="Times New Roman" pitchFamily="18" charset="0"/>
              </a:rPr>
              <a:t>Presented by:</a:t>
            </a:r>
            <a:br>
              <a:rPr lang="en-US" sz="2800" b="1" dirty="0" smtClean="0">
                <a:latin typeface="Times New Roman" pitchFamily="18" charset="0"/>
                <a:cs typeface="Times New Roman" pitchFamily="18" charset="0"/>
              </a:rPr>
            </a:br>
            <a:r>
              <a:rPr lang="en-US" sz="2800" b="1" dirty="0">
                <a:latin typeface="Times New Roman" pitchFamily="18" charset="0"/>
                <a:cs typeface="Times New Roman" pitchFamily="18" charset="0"/>
              </a:rPr>
              <a:t> </a:t>
            </a: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r>
              <a:rPr lang="en-US" sz="2800" b="1" dirty="0">
                <a:latin typeface="Times New Roman" pitchFamily="18" charset="0"/>
                <a:cs typeface="Times New Roman" pitchFamily="18" charset="0"/>
              </a:rPr>
              <a:t>IMANISHIMWE Oreste</a:t>
            </a: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r>
              <a:rPr lang="en-US" sz="2800" b="1" dirty="0">
                <a:latin typeface="Times New Roman" pitchFamily="18" charset="0"/>
                <a:cs typeface="Times New Roman" pitchFamily="18" charset="0"/>
              </a:rPr>
              <a:t>BSCNUP/2021/80354</a:t>
            </a: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r>
              <a:rPr lang="en-US" sz="2800" b="1" dirty="0">
                <a:latin typeface="Times New Roman" pitchFamily="18" charset="0"/>
                <a:cs typeface="Times New Roman" pitchFamily="18" charset="0"/>
              </a:rPr>
              <a:t/>
            </a:r>
            <a:br>
              <a:rPr lang="en-US" sz="2800" b="1" dirty="0">
                <a:latin typeface="Times New Roman" pitchFamily="18" charset="0"/>
                <a:cs typeface="Times New Roman" pitchFamily="18" charset="0"/>
              </a:rPr>
            </a:br>
            <a:r>
              <a:rPr lang="en-US" sz="2800" b="1" dirty="0" smtClean="0">
                <a:latin typeface="Times New Roman" pitchFamily="18" charset="0"/>
                <a:cs typeface="Times New Roman" pitchFamily="18" charset="0"/>
              </a:rPr>
              <a:t>Supervisor: Mr. KINARA Eric </a:t>
            </a:r>
            <a:br>
              <a:rPr lang="en-US" sz="2800" b="1" dirty="0" smtClean="0">
                <a:latin typeface="Times New Roman" pitchFamily="18" charset="0"/>
                <a:cs typeface="Times New Roman" pitchFamily="18" charset="0"/>
              </a:rPr>
            </a:br>
            <a:r>
              <a:rPr lang="en-US" sz="2800" b="1" dirty="0">
                <a:latin typeface="Times New Roman" pitchFamily="18" charset="0"/>
                <a:cs typeface="Times New Roman" pitchFamily="18" charset="0"/>
              </a:rPr>
              <a:t/>
            </a:r>
            <a:br>
              <a:rPr lang="en-US" sz="2800" b="1" dirty="0">
                <a:latin typeface="Times New Roman" pitchFamily="18" charset="0"/>
                <a:cs typeface="Times New Roman" pitchFamily="18" charset="0"/>
              </a:rPr>
            </a:br>
            <a:r>
              <a:rPr lang="en-US" sz="2800" b="1" dirty="0" smtClean="0">
                <a:latin typeface="Times New Roman" pitchFamily="18" charset="0"/>
                <a:cs typeface="Times New Roman" pitchFamily="18" charset="0"/>
              </a:rPr>
              <a:t/>
            </a:r>
            <a:br>
              <a:rPr lang="en-US" sz="2800" b="1" dirty="0" smtClean="0">
                <a:latin typeface="Times New Roman" pitchFamily="18" charset="0"/>
                <a:cs typeface="Times New Roman" pitchFamily="18" charset="0"/>
              </a:rPr>
            </a:br>
            <a:r>
              <a:rPr lang="en-US" sz="2800" b="1" dirty="0" smtClean="0">
                <a:latin typeface="Times New Roman" pitchFamily="18" charset="0"/>
                <a:cs typeface="Times New Roman" pitchFamily="18" charset="0"/>
              </a:rPr>
              <a:t>JUNE, 2023</a:t>
            </a:r>
            <a:r>
              <a:rPr lang="en-US" sz="2800" b="1" dirty="0">
                <a:latin typeface="Times New Roman" pitchFamily="18" charset="0"/>
                <a:cs typeface="Times New Roman" pitchFamily="18" charset="0"/>
              </a:rPr>
              <a:t/>
            </a:r>
            <a:br>
              <a:rPr lang="en-US" sz="2800" b="1" dirty="0">
                <a:latin typeface="Times New Roman" pitchFamily="18" charset="0"/>
                <a:cs typeface="Times New Roman" pitchFamily="18" charset="0"/>
              </a:rPr>
            </a:b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24202738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9451" y="304800"/>
            <a:ext cx="8229600" cy="685800"/>
          </a:xfrm>
        </p:spPr>
        <p:txBody>
          <a:bodyPr>
            <a:normAutofit/>
          </a:bodyPr>
          <a:lstStyle/>
          <a:p>
            <a:r>
              <a:rPr lang="en-US" sz="3200" b="1" dirty="0" smtClean="0">
                <a:latin typeface="Times New Roman" pitchFamily="18" charset="0"/>
                <a:cs typeface="Times New Roman" pitchFamily="18" charset="0"/>
              </a:rPr>
              <a:t>FINDING AND DISCUSSION </a:t>
            </a:r>
            <a:endParaRPr lang="en-US" sz="3200" b="1" dirty="0">
              <a:latin typeface="Times New Roman" pitchFamily="18" charset="0"/>
              <a:cs typeface="Times New Roman" pitchFamily="18" charset="0"/>
            </a:endParaRPr>
          </a:p>
        </p:txBody>
      </p:sp>
      <p:sp>
        <p:nvSpPr>
          <p:cNvPr id="3" name="Content Placeholder 2"/>
          <p:cNvSpPr>
            <a:spLocks noGrp="1"/>
          </p:cNvSpPr>
          <p:nvPr>
            <p:ph idx="1"/>
          </p:nvPr>
        </p:nvSpPr>
        <p:spPr>
          <a:xfrm>
            <a:off x="509452" y="1066800"/>
            <a:ext cx="8333014" cy="5562600"/>
          </a:xfrm>
        </p:spPr>
        <p:txBody>
          <a:bodyPr>
            <a:noAutofit/>
          </a:bodyPr>
          <a:lstStyle/>
          <a:p>
            <a:pPr marL="0" indent="0" algn="just">
              <a:buNone/>
            </a:pPr>
            <a:r>
              <a:rPr lang="en-US" sz="2700" b="1" dirty="0" smtClean="0">
                <a:latin typeface="Times New Roman" pitchFamily="18" charset="0"/>
                <a:cs typeface="Times New Roman" pitchFamily="18" charset="0"/>
              </a:rPr>
              <a:t>Social demographic characteristics of respondents </a:t>
            </a:r>
          </a:p>
          <a:p>
            <a:pPr algn="just">
              <a:buFont typeface="Wingdings" pitchFamily="2" charset="2"/>
              <a:buChar char="v"/>
            </a:pPr>
            <a:r>
              <a:rPr lang="en-US" sz="2700" dirty="0">
                <a:latin typeface="Times New Roman" pitchFamily="18" charset="0"/>
                <a:cs typeface="Times New Roman" pitchFamily="18" charset="0"/>
              </a:rPr>
              <a:t>The out of 80 nurses working at Kabaya District Hospital, the results shown that high 47 (58.75%) nurses were female while low 33 (41.25%) nurses of male.</a:t>
            </a:r>
          </a:p>
          <a:p>
            <a:pPr algn="just">
              <a:buFont typeface="Wingdings" pitchFamily="2" charset="2"/>
              <a:buChar char="v"/>
            </a:pPr>
            <a:r>
              <a:rPr lang="en-US" sz="2700" dirty="0" smtClean="0">
                <a:latin typeface="Times New Roman" panose="02020603050405020304" pitchFamily="18" charset="0"/>
                <a:ea typeface="Calibri" panose="020F0502020204030204" pitchFamily="34" charset="0"/>
              </a:rPr>
              <a:t>The results </a:t>
            </a:r>
            <a:r>
              <a:rPr lang="en-US" sz="2700" dirty="0">
                <a:latin typeface="Times New Roman" panose="02020603050405020304" pitchFamily="18" charset="0"/>
                <a:ea typeface="Calibri" panose="020F0502020204030204" pitchFamily="34" charset="0"/>
              </a:rPr>
              <a:t>shown that high nurses were aged between </a:t>
            </a:r>
            <a:r>
              <a:rPr lang="en-US" sz="2700" dirty="0">
                <a:solidFill>
                  <a:srgbClr val="000000"/>
                </a:solidFill>
                <a:latin typeface="Times New Roman" panose="02020603050405020304" pitchFamily="18" charset="0"/>
                <a:ea typeface="Calibri" panose="020F0502020204030204" pitchFamily="34" charset="0"/>
              </a:rPr>
              <a:t>31-40 years cited as </a:t>
            </a:r>
            <a:r>
              <a:rPr lang="en-US" sz="2700" dirty="0">
                <a:latin typeface="Times New Roman" panose="02020603050405020304" pitchFamily="18" charset="0"/>
                <a:ea typeface="Calibri" panose="020F0502020204030204" pitchFamily="34" charset="0"/>
              </a:rPr>
              <a:t>33(</a:t>
            </a:r>
            <a:r>
              <a:rPr lang="en-US" sz="2700" dirty="0">
                <a:solidFill>
                  <a:srgbClr val="000000"/>
                </a:solidFill>
                <a:latin typeface="Times New Roman" panose="02020603050405020304" pitchFamily="18" charset="0"/>
                <a:ea typeface="Calibri" panose="020F0502020204030204" pitchFamily="34" charset="0"/>
              </a:rPr>
              <a:t>41.2</a:t>
            </a:r>
            <a:r>
              <a:rPr lang="en-US" sz="2700" dirty="0" smtClean="0">
                <a:solidFill>
                  <a:srgbClr val="000000"/>
                </a:solidFill>
                <a:latin typeface="Times New Roman" panose="02020603050405020304" pitchFamily="18" charset="0"/>
                <a:ea typeface="Calibri" panose="020F0502020204030204" pitchFamily="34" charset="0"/>
              </a:rPr>
              <a:t>%).</a:t>
            </a:r>
            <a:endParaRPr lang="en-US" sz="2700" dirty="0">
              <a:solidFill>
                <a:srgbClr val="000000"/>
              </a:solidFill>
              <a:latin typeface="Times New Roman" panose="02020603050405020304" pitchFamily="18" charset="0"/>
              <a:ea typeface="Calibri" panose="020F0502020204030204" pitchFamily="34" charset="0"/>
            </a:endParaRPr>
          </a:p>
          <a:p>
            <a:pPr algn="just">
              <a:buFont typeface="Wingdings" pitchFamily="2" charset="2"/>
              <a:buChar char="v"/>
            </a:pPr>
            <a:r>
              <a:rPr lang="en-US" sz="2700" dirty="0">
                <a:latin typeface="Times New Roman" pitchFamily="18" charset="0"/>
                <a:cs typeface="Times New Roman" pitchFamily="18" charset="0"/>
              </a:rPr>
              <a:t>The findings shown that high nurses were married 44(55%), high nurses 57(71.2%) had A1 degree in General </a:t>
            </a:r>
            <a:r>
              <a:rPr lang="en-US" sz="2700" dirty="0" smtClean="0">
                <a:latin typeface="Times New Roman" pitchFamily="18" charset="0"/>
                <a:cs typeface="Times New Roman" pitchFamily="18" charset="0"/>
              </a:rPr>
              <a:t>Nursing.</a:t>
            </a:r>
          </a:p>
          <a:p>
            <a:pPr algn="just">
              <a:buFont typeface="Wingdings" pitchFamily="2" charset="2"/>
              <a:buChar char="v"/>
            </a:pPr>
            <a:r>
              <a:rPr lang="en-US" sz="2700" dirty="0" smtClean="0">
                <a:latin typeface="Times New Roman" panose="02020603050405020304" pitchFamily="18" charset="0"/>
                <a:ea typeface="Calibri" panose="020F0502020204030204" pitchFamily="34" charset="0"/>
              </a:rPr>
              <a:t>The results </a:t>
            </a:r>
            <a:r>
              <a:rPr lang="en-US" sz="2700" dirty="0">
                <a:latin typeface="Times New Roman" panose="02020603050405020304" pitchFamily="18" charset="0"/>
                <a:ea typeface="Calibri" panose="020F0502020204030204" pitchFamily="34" charset="0"/>
              </a:rPr>
              <a:t>indicated that high </a:t>
            </a:r>
            <a:r>
              <a:rPr lang="en-US" sz="2700" dirty="0">
                <a:solidFill>
                  <a:srgbClr val="000000"/>
                </a:solidFill>
                <a:latin typeface="Times New Roman" panose="02020603050405020304" pitchFamily="18" charset="0"/>
                <a:ea typeface="Calibri" panose="020F0502020204030204" pitchFamily="34" charset="0"/>
              </a:rPr>
              <a:t>36 (45%) </a:t>
            </a:r>
            <a:r>
              <a:rPr lang="en-US" sz="2700" dirty="0">
                <a:latin typeface="Times New Roman" panose="02020603050405020304" pitchFamily="18" charset="0"/>
                <a:ea typeface="Calibri" panose="020F0502020204030204" pitchFamily="34" charset="0"/>
              </a:rPr>
              <a:t>nurses working at Kabaya District Hospital  had </a:t>
            </a:r>
            <a:r>
              <a:rPr lang="en-US" sz="2700" dirty="0">
                <a:solidFill>
                  <a:srgbClr val="000000"/>
                </a:solidFill>
                <a:latin typeface="Times New Roman" panose="02020603050405020304" pitchFamily="18" charset="0"/>
                <a:ea typeface="Calibri" panose="020F0502020204030204" pitchFamily="34" charset="0"/>
              </a:rPr>
              <a:t>5-7 years of working experience.</a:t>
            </a:r>
            <a:endParaRPr lang="en-US" sz="2700" dirty="0">
              <a:latin typeface="Times New Roman" pitchFamily="18" charset="0"/>
              <a:cs typeface="Times New Roman" pitchFamily="18" charset="0"/>
            </a:endParaRPr>
          </a:p>
          <a:p>
            <a:pPr marL="0" indent="0" algn="just">
              <a:buNone/>
            </a:pPr>
            <a:endParaRPr lang="en-US" sz="2200"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8284363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772400" cy="715962"/>
          </a:xfrm>
        </p:spPr>
        <p:txBody>
          <a:bodyPr>
            <a:normAutofit/>
          </a:bodyPr>
          <a:lstStyle/>
          <a:p>
            <a:r>
              <a:rPr lang="en-US" sz="3600" b="1" dirty="0" smtClean="0">
                <a:latin typeface="Times New Roman" panose="02020603050405020304" pitchFamily="18" charset="0"/>
                <a:cs typeface="Times New Roman" panose="02020603050405020304" pitchFamily="18" charset="0"/>
              </a:rPr>
              <a:t>CONT’…</a:t>
            </a:r>
            <a:endParaRPr lang="en-US" sz="36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868362"/>
            <a:ext cx="8229600" cy="5684838"/>
          </a:xfrm>
        </p:spPr>
        <p:txBody>
          <a:bodyPr>
            <a:noAutofit/>
          </a:bodyPr>
          <a:lstStyle/>
          <a:p>
            <a:pPr marL="0" indent="0" algn="just">
              <a:buNone/>
            </a:pPr>
            <a:r>
              <a:rPr lang="en-US" sz="2800" b="1" dirty="0">
                <a:latin typeface="Times New Roman" pitchFamily="18" charset="0"/>
                <a:cs typeface="Times New Roman" pitchFamily="18" charset="0"/>
              </a:rPr>
              <a:t>Objective O</a:t>
            </a:r>
            <a:r>
              <a:rPr lang="en-US" sz="2800" b="1" dirty="0" smtClean="0">
                <a:latin typeface="Times New Roman" pitchFamily="18" charset="0"/>
                <a:cs typeface="Times New Roman" pitchFamily="18" charset="0"/>
              </a:rPr>
              <a:t>ne: Knowledge </a:t>
            </a:r>
            <a:r>
              <a:rPr lang="en-US" sz="2800" b="1" dirty="0">
                <a:latin typeface="Times New Roman" pitchFamily="18" charset="0"/>
                <a:cs typeface="Times New Roman" pitchFamily="18" charset="0"/>
              </a:rPr>
              <a:t>of nurses on medical  waste management</a:t>
            </a:r>
          </a:p>
          <a:p>
            <a:pPr algn="just">
              <a:buFont typeface="Wingdings" pitchFamily="2" charset="2"/>
              <a:buChar char="v"/>
            </a:pPr>
            <a:r>
              <a:rPr lang="en-US" sz="2800" dirty="0">
                <a:latin typeface="Times New Roman" pitchFamily="18" charset="0"/>
                <a:cs typeface="Times New Roman" pitchFamily="18" charset="0"/>
              </a:rPr>
              <a:t>The out of 80 nurses working at mentioned hospital, all were given questionnaires during data collection time, high 60 (75%) nurses  knew that medical waste is waste that results from the treatment</a:t>
            </a:r>
            <a:r>
              <a:rPr lang="en-US" sz="2800" dirty="0" smtClean="0">
                <a:latin typeface="Times New Roman" pitchFamily="18" charset="0"/>
                <a:cs typeface="Times New Roman" pitchFamily="18" charset="0"/>
              </a:rPr>
              <a:t>, diagnosis</a:t>
            </a:r>
            <a:r>
              <a:rPr lang="en-US" sz="2800" dirty="0">
                <a:latin typeface="Times New Roman" pitchFamily="18" charset="0"/>
                <a:cs typeface="Times New Roman" pitchFamily="18" charset="0"/>
              </a:rPr>
              <a:t>, immunization of humans at hospitals. </a:t>
            </a:r>
          </a:p>
          <a:p>
            <a:pPr algn="just">
              <a:buFont typeface="Wingdings" pitchFamily="2" charset="2"/>
              <a:buChar char="v"/>
            </a:pPr>
            <a:r>
              <a:rPr lang="en-US" sz="2800" dirty="0">
                <a:latin typeface="Times New Roman" pitchFamily="18" charset="0"/>
                <a:cs typeface="Times New Roman" pitchFamily="18" charset="0"/>
              </a:rPr>
              <a:t>The findings shown that high 62 (77.5%) nurses knew that operation has policies guiding management of medical waste generated during daily activities. </a:t>
            </a:r>
            <a:endParaRPr lang="en-US" sz="2800" dirty="0" smtClean="0">
              <a:latin typeface="Times New Roman" pitchFamily="18" charset="0"/>
              <a:cs typeface="Times New Roman" pitchFamily="18" charset="0"/>
            </a:endParaRPr>
          </a:p>
          <a:p>
            <a:pPr algn="just">
              <a:buFont typeface="Wingdings" pitchFamily="2" charset="2"/>
              <a:buChar char="v"/>
            </a:pPr>
            <a:r>
              <a:rPr lang="en-US" sz="2800" dirty="0" smtClean="0">
                <a:solidFill>
                  <a:srgbClr val="000000"/>
                </a:solidFill>
                <a:latin typeface="Times New Roman" panose="02020603050405020304" pitchFamily="18" charset="0"/>
                <a:ea typeface="Calibri" panose="020F0502020204030204" pitchFamily="34" charset="0"/>
              </a:rPr>
              <a:t>The majority  </a:t>
            </a:r>
            <a:r>
              <a:rPr lang="en-US" sz="2800" dirty="0">
                <a:solidFill>
                  <a:srgbClr val="000000"/>
                </a:solidFill>
                <a:latin typeface="Times New Roman" panose="02020603050405020304" pitchFamily="18" charset="0"/>
                <a:ea typeface="Calibri" panose="020F0502020204030204" pitchFamily="34" charset="0"/>
              </a:rPr>
              <a:t>nurses 55(68.8</a:t>
            </a:r>
            <a:r>
              <a:rPr lang="en-US" sz="2800" dirty="0" smtClean="0">
                <a:solidFill>
                  <a:srgbClr val="000000"/>
                </a:solidFill>
                <a:latin typeface="Times New Roman" panose="02020603050405020304" pitchFamily="18" charset="0"/>
                <a:ea typeface="Calibri" panose="020F0502020204030204" pitchFamily="34" charset="0"/>
              </a:rPr>
              <a:t>%) knew that sharps infectious should </a:t>
            </a:r>
            <a:r>
              <a:rPr lang="en-US" sz="2800" dirty="0">
                <a:solidFill>
                  <a:srgbClr val="000000"/>
                </a:solidFill>
                <a:latin typeface="Times New Roman" panose="02020603050405020304" pitchFamily="18" charset="0"/>
                <a:ea typeface="Calibri" panose="020F0502020204030204" pitchFamily="34" charset="0"/>
              </a:rPr>
              <a:t>be disposed in safety </a:t>
            </a:r>
            <a:r>
              <a:rPr lang="en-US" sz="2800" dirty="0" smtClean="0">
                <a:solidFill>
                  <a:srgbClr val="000000"/>
                </a:solidFill>
                <a:latin typeface="Times New Roman" panose="02020603050405020304" pitchFamily="18" charset="0"/>
                <a:ea typeface="Calibri" panose="020F0502020204030204" pitchFamily="34" charset="0"/>
              </a:rPr>
              <a:t>boxes.</a:t>
            </a:r>
          </a:p>
        </p:txBody>
      </p:sp>
    </p:spTree>
    <p:extLst>
      <p:ext uri="{BB962C8B-B14F-4D97-AF65-F5344CB8AC3E}">
        <p14:creationId xmlns:p14="http://schemas.microsoft.com/office/powerpoint/2010/main" val="9162695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563562"/>
          </a:xfrm>
        </p:spPr>
        <p:txBody>
          <a:bodyPr>
            <a:normAutofit fontScale="90000"/>
          </a:bodyPr>
          <a:lstStyle/>
          <a:p>
            <a:r>
              <a:rPr lang="en-US" sz="3600" b="1" dirty="0" smtClean="0">
                <a:latin typeface="Times New Roman" pitchFamily="18" charset="0"/>
                <a:cs typeface="Times New Roman" pitchFamily="18" charset="0"/>
              </a:rPr>
              <a:t>CONT’…</a:t>
            </a:r>
            <a:endParaRPr lang="en-US" sz="3600" b="1" dirty="0">
              <a:latin typeface="Times New Roman" pitchFamily="18" charset="0"/>
              <a:cs typeface="Times New Roman" pitchFamily="18" charset="0"/>
            </a:endParaRPr>
          </a:p>
        </p:txBody>
      </p:sp>
      <p:sp>
        <p:nvSpPr>
          <p:cNvPr id="3" name="Content Placeholder 2"/>
          <p:cNvSpPr>
            <a:spLocks noGrp="1"/>
          </p:cNvSpPr>
          <p:nvPr>
            <p:ph idx="1"/>
          </p:nvPr>
        </p:nvSpPr>
        <p:spPr>
          <a:xfrm>
            <a:off x="457200" y="990600"/>
            <a:ext cx="8534400" cy="5486400"/>
          </a:xfrm>
        </p:spPr>
        <p:txBody>
          <a:bodyPr>
            <a:normAutofit fontScale="92500" lnSpcReduction="20000"/>
          </a:bodyPr>
          <a:lstStyle/>
          <a:p>
            <a:pPr algn="just"/>
            <a:r>
              <a:rPr lang="en-US" sz="2800" b="1" dirty="0" smtClean="0">
                <a:latin typeface="Times New Roman" pitchFamily="18" charset="0"/>
                <a:cs typeface="Times New Roman" pitchFamily="18" charset="0"/>
              </a:rPr>
              <a:t>Objective Two: Practice  </a:t>
            </a:r>
            <a:r>
              <a:rPr lang="en-US" sz="2800" b="1" dirty="0">
                <a:latin typeface="Times New Roman" pitchFamily="18" charset="0"/>
                <a:cs typeface="Times New Roman" pitchFamily="18" charset="0"/>
              </a:rPr>
              <a:t>of nurses  on medical waste management </a:t>
            </a:r>
            <a:endParaRPr lang="en-US" sz="2800" b="1" dirty="0" smtClean="0">
              <a:latin typeface="Times New Roman" pitchFamily="18" charset="0"/>
              <a:cs typeface="Times New Roman" pitchFamily="18" charset="0"/>
            </a:endParaRPr>
          </a:p>
          <a:p>
            <a:pPr algn="just">
              <a:buFont typeface="Wingdings" pitchFamily="2" charset="2"/>
              <a:buChar char="v"/>
            </a:pPr>
            <a:r>
              <a:rPr lang="en-US" sz="2800" dirty="0" smtClean="0">
                <a:latin typeface="Times New Roman" pitchFamily="18" charset="0"/>
                <a:cs typeface="Times New Roman" pitchFamily="18" charset="0"/>
              </a:rPr>
              <a:t>The </a:t>
            </a:r>
            <a:r>
              <a:rPr lang="en-US" sz="2800" dirty="0">
                <a:latin typeface="Times New Roman" pitchFamily="18" charset="0"/>
                <a:cs typeface="Times New Roman" pitchFamily="18" charset="0"/>
              </a:rPr>
              <a:t>out of 80 participants, majority 56(70%)  nurses did not do the wastes  covered  in covered bins high nurses did not  cleaned bins with soap and disinfectant regularly </a:t>
            </a:r>
            <a:r>
              <a:rPr lang="en-US" sz="2800" dirty="0" smtClean="0">
                <a:latin typeface="Times New Roman" pitchFamily="18" charset="0"/>
                <a:cs typeface="Times New Roman" pitchFamily="18" charset="0"/>
              </a:rPr>
              <a:t>were 48 </a:t>
            </a:r>
            <a:r>
              <a:rPr lang="en-US" sz="2800" dirty="0">
                <a:latin typeface="Times New Roman" pitchFamily="18" charset="0"/>
                <a:cs typeface="Times New Roman" pitchFamily="18" charset="0"/>
              </a:rPr>
              <a:t>(60</a:t>
            </a:r>
            <a:r>
              <a:rPr lang="en-US" sz="2800" dirty="0" smtClean="0">
                <a:latin typeface="Times New Roman" pitchFamily="18" charset="0"/>
                <a:cs typeface="Times New Roman" pitchFamily="18" charset="0"/>
              </a:rPr>
              <a:t>%).</a:t>
            </a:r>
          </a:p>
          <a:p>
            <a:pPr algn="just">
              <a:buFont typeface="Wingdings" pitchFamily="2" charset="2"/>
              <a:buChar char="v"/>
            </a:pPr>
            <a:r>
              <a:rPr lang="en-US" sz="2800" dirty="0" smtClean="0">
                <a:latin typeface="Times New Roman" pitchFamily="18" charset="0"/>
                <a:cs typeface="Times New Roman" pitchFamily="18" charset="0"/>
              </a:rPr>
              <a:t>The results shown high 51(63.8%) nurses did </a:t>
            </a:r>
            <a:r>
              <a:rPr lang="en-US" sz="2800" dirty="0">
                <a:latin typeface="Times New Roman" pitchFamily="18" charset="0"/>
                <a:cs typeface="Times New Roman" pitchFamily="18" charset="0"/>
              </a:rPr>
              <a:t>not </a:t>
            </a:r>
            <a:r>
              <a:rPr lang="en-US" sz="2800" dirty="0" smtClean="0">
                <a:latin typeface="Times New Roman" pitchFamily="18" charset="0"/>
                <a:cs typeface="Times New Roman" pitchFamily="18" charset="0"/>
              </a:rPr>
              <a:t>use  trolleys, wheel </a:t>
            </a:r>
            <a:r>
              <a:rPr lang="en-US" sz="2800" dirty="0">
                <a:latin typeface="Times New Roman" pitchFamily="18" charset="0"/>
                <a:cs typeface="Times New Roman" pitchFamily="18" charset="0"/>
              </a:rPr>
              <a:t>barrow  for transporting </a:t>
            </a:r>
            <a:r>
              <a:rPr lang="en-US" sz="2800" dirty="0" smtClean="0">
                <a:latin typeface="Times New Roman" pitchFamily="18" charset="0"/>
                <a:cs typeface="Times New Roman" pitchFamily="18" charset="0"/>
              </a:rPr>
              <a:t>waste.</a:t>
            </a:r>
          </a:p>
          <a:p>
            <a:pPr algn="just">
              <a:buFont typeface="Wingdings" pitchFamily="2" charset="2"/>
              <a:buChar char="v"/>
            </a:pPr>
            <a:r>
              <a:rPr lang="en-US" sz="2800" dirty="0" smtClean="0">
                <a:latin typeface="Times New Roman" pitchFamily="18" charset="0"/>
                <a:cs typeface="Times New Roman" pitchFamily="18" charset="0"/>
              </a:rPr>
              <a:t>The findings indicated that high </a:t>
            </a:r>
            <a:r>
              <a:rPr lang="en-US" sz="2800" dirty="0">
                <a:latin typeface="Times New Roman" pitchFamily="18" charset="0"/>
                <a:cs typeface="Times New Roman" pitchFamily="18" charset="0"/>
              </a:rPr>
              <a:t>45(56.2%) nurses did not used protection gears like gloves used  while  handling </a:t>
            </a:r>
            <a:r>
              <a:rPr lang="en-US" sz="2800" dirty="0" smtClean="0">
                <a:latin typeface="Times New Roman" pitchFamily="18" charset="0"/>
                <a:cs typeface="Times New Roman" pitchFamily="18" charset="0"/>
              </a:rPr>
              <a:t>syringe and needle.</a:t>
            </a:r>
          </a:p>
          <a:p>
            <a:pPr algn="just">
              <a:buFont typeface="Wingdings" pitchFamily="2" charset="2"/>
              <a:buChar char="v"/>
            </a:pPr>
            <a:r>
              <a:rPr lang="en-US" sz="2800" dirty="0">
                <a:solidFill>
                  <a:srgbClr val="000000"/>
                </a:solidFill>
                <a:latin typeface="Times New Roman" panose="02020603050405020304" pitchFamily="18" charset="0"/>
                <a:ea typeface="Calibri" panose="020F0502020204030204" pitchFamily="34" charset="0"/>
              </a:rPr>
              <a:t>The findings indicated that high  nurses 59(73.8</a:t>
            </a:r>
            <a:r>
              <a:rPr lang="en-US" sz="2800" dirty="0" smtClean="0">
                <a:solidFill>
                  <a:srgbClr val="000000"/>
                </a:solidFill>
                <a:latin typeface="Times New Roman" panose="02020603050405020304" pitchFamily="18" charset="0"/>
                <a:ea typeface="Calibri" panose="020F0502020204030204" pitchFamily="34" charset="0"/>
              </a:rPr>
              <a:t>%), the </a:t>
            </a:r>
            <a:r>
              <a:rPr lang="en-US" sz="2800" dirty="0">
                <a:solidFill>
                  <a:srgbClr val="000000"/>
                </a:solidFill>
                <a:latin typeface="Times New Roman" panose="02020603050405020304" pitchFamily="18" charset="0"/>
                <a:ea typeface="Calibri" panose="020F0502020204030204" pitchFamily="34" charset="0"/>
              </a:rPr>
              <a:t>sharp  discarded  in poly </a:t>
            </a:r>
            <a:r>
              <a:rPr lang="en-US" sz="2800" dirty="0" smtClean="0">
                <a:solidFill>
                  <a:srgbClr val="000000"/>
                </a:solidFill>
                <a:latin typeface="Times New Roman" panose="02020603050405020304" pitchFamily="18" charset="0"/>
                <a:ea typeface="Calibri" panose="020F0502020204030204" pitchFamily="34" charset="0"/>
              </a:rPr>
              <a:t>bags.</a:t>
            </a:r>
            <a:endParaRPr lang="en-US" sz="2800" dirty="0" smtClean="0">
              <a:latin typeface="Times New Roman" pitchFamily="18" charset="0"/>
              <a:cs typeface="Times New Roman" pitchFamily="18" charset="0"/>
            </a:endParaRPr>
          </a:p>
          <a:p>
            <a:pPr algn="just">
              <a:buFont typeface="Wingdings" pitchFamily="2" charset="2"/>
              <a:buChar char="v"/>
            </a:pPr>
            <a:r>
              <a:rPr lang="en-US" sz="2800" dirty="0">
                <a:solidFill>
                  <a:srgbClr val="000000"/>
                </a:solidFill>
                <a:latin typeface="Times New Roman" panose="02020603050405020304" pitchFamily="18" charset="0"/>
                <a:ea typeface="Calibri" panose="020F0502020204030204" pitchFamily="34" charset="0"/>
              </a:rPr>
              <a:t>The findings indicated that 45(56.2%) nurses did not </a:t>
            </a:r>
            <a:r>
              <a:rPr lang="en-US" sz="2800" dirty="0" smtClean="0">
                <a:solidFill>
                  <a:srgbClr val="000000"/>
                </a:solidFill>
                <a:latin typeface="Times New Roman" panose="02020603050405020304" pitchFamily="18" charset="0"/>
                <a:ea typeface="Calibri" panose="020F0502020204030204" pitchFamily="34" charset="0"/>
              </a:rPr>
              <a:t>wash hand before  </a:t>
            </a:r>
            <a:r>
              <a:rPr lang="en-US" sz="2800" dirty="0">
                <a:solidFill>
                  <a:srgbClr val="000000"/>
                </a:solidFill>
                <a:latin typeface="Times New Roman" panose="02020603050405020304" pitchFamily="18" charset="0"/>
                <a:ea typeface="Calibri" panose="020F0502020204030204" pitchFamily="34" charset="0"/>
              </a:rPr>
              <a:t>and after  any </a:t>
            </a:r>
            <a:r>
              <a:rPr lang="en-US" sz="2800" dirty="0" smtClean="0">
                <a:solidFill>
                  <a:srgbClr val="000000"/>
                </a:solidFill>
                <a:latin typeface="Times New Roman" panose="02020603050405020304" pitchFamily="18" charset="0"/>
                <a:ea typeface="Calibri" panose="020F0502020204030204" pitchFamily="34" charset="0"/>
              </a:rPr>
              <a:t>procedure. </a:t>
            </a:r>
            <a:endParaRPr lang="en-US" sz="2800" b="1" dirty="0">
              <a:latin typeface="Times New Roman" pitchFamily="18" charset="0"/>
              <a:cs typeface="Times New Roman" pitchFamily="18" charset="0"/>
            </a:endParaRPr>
          </a:p>
        </p:txBody>
      </p:sp>
    </p:spTree>
    <p:extLst>
      <p:ext uri="{BB962C8B-B14F-4D97-AF65-F5344CB8AC3E}">
        <p14:creationId xmlns:p14="http://schemas.microsoft.com/office/powerpoint/2010/main" val="10640170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b="1" dirty="0" smtClean="0">
                <a:latin typeface="Times New Roman" pitchFamily="18" charset="0"/>
                <a:cs typeface="Times New Roman" pitchFamily="18" charset="0"/>
              </a:rPr>
              <a:t>CONCLUSION </a:t>
            </a:r>
            <a:endParaRPr lang="en-US" sz="3600" b="1" dirty="0">
              <a:latin typeface="Times New Roman" pitchFamily="18" charset="0"/>
              <a:cs typeface="Times New Roman" pitchFamily="18" charset="0"/>
            </a:endParaRPr>
          </a:p>
        </p:txBody>
      </p:sp>
      <p:sp>
        <p:nvSpPr>
          <p:cNvPr id="3" name="Content Placeholder 2"/>
          <p:cNvSpPr>
            <a:spLocks noGrp="1"/>
          </p:cNvSpPr>
          <p:nvPr>
            <p:ph idx="1"/>
          </p:nvPr>
        </p:nvSpPr>
        <p:spPr>
          <a:xfrm>
            <a:off x="228600" y="838200"/>
            <a:ext cx="8610600" cy="5638800"/>
          </a:xfrm>
        </p:spPr>
        <p:txBody>
          <a:bodyPr>
            <a:normAutofit/>
          </a:bodyPr>
          <a:lstStyle/>
          <a:p>
            <a:pPr algn="just">
              <a:buFont typeface="Wingdings" pitchFamily="2" charset="2"/>
              <a:buChar char="v"/>
            </a:pPr>
            <a:r>
              <a:rPr lang="en-US" sz="2800" dirty="0" smtClean="0">
                <a:latin typeface="Times New Roman" pitchFamily="18" charset="0"/>
                <a:cs typeface="Times New Roman" pitchFamily="18" charset="0"/>
              </a:rPr>
              <a:t>According to findings, nurses </a:t>
            </a:r>
            <a:r>
              <a:rPr lang="en-US" sz="2800" dirty="0">
                <a:latin typeface="Times New Roman" pitchFamily="18" charset="0"/>
                <a:cs typeface="Times New Roman" pitchFamily="18" charset="0"/>
              </a:rPr>
              <a:t>working at </a:t>
            </a:r>
            <a:r>
              <a:rPr lang="en-US" sz="2800" dirty="0" smtClean="0">
                <a:latin typeface="Times New Roman" pitchFamily="18" charset="0"/>
                <a:cs typeface="Times New Roman" pitchFamily="18" charset="0"/>
              </a:rPr>
              <a:t>Kabaya District Hospital had </a:t>
            </a:r>
            <a:r>
              <a:rPr lang="en-US" sz="2800" dirty="0">
                <a:latin typeface="Times New Roman" pitchFamily="18" charset="0"/>
                <a:cs typeface="Times New Roman" pitchFamily="18" charset="0"/>
              </a:rPr>
              <a:t>moderate knowledge mean score of </a:t>
            </a:r>
            <a:r>
              <a:rPr lang="en-US" sz="2800" b="1" dirty="0">
                <a:latin typeface="Times New Roman" pitchFamily="18" charset="0"/>
                <a:cs typeface="Times New Roman" pitchFamily="18" charset="0"/>
              </a:rPr>
              <a:t>68.4%</a:t>
            </a:r>
            <a:r>
              <a:rPr lang="en-US" sz="2800" dirty="0">
                <a:latin typeface="Times New Roman" pitchFamily="18" charset="0"/>
                <a:cs typeface="Times New Roman" pitchFamily="18" charset="0"/>
              </a:rPr>
              <a:t> and poor practice  mean score </a:t>
            </a:r>
            <a:r>
              <a:rPr lang="en-US" sz="2800" dirty="0" smtClean="0">
                <a:latin typeface="Times New Roman" pitchFamily="18" charset="0"/>
                <a:cs typeface="Times New Roman" pitchFamily="18" charset="0"/>
              </a:rPr>
              <a:t>on medical </a:t>
            </a:r>
            <a:r>
              <a:rPr lang="en-US" sz="2800" dirty="0">
                <a:latin typeface="Times New Roman" pitchFamily="18" charset="0"/>
                <a:cs typeface="Times New Roman" pitchFamily="18" charset="0"/>
              </a:rPr>
              <a:t>waste management </a:t>
            </a:r>
            <a:r>
              <a:rPr lang="en-US" sz="2800" b="1" dirty="0">
                <a:latin typeface="Times New Roman" pitchFamily="18" charset="0"/>
                <a:cs typeface="Times New Roman" pitchFamily="18" charset="0"/>
              </a:rPr>
              <a:t>32.2%</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respectively.</a:t>
            </a:r>
            <a:endParaRPr lang="en-US" sz="2800" dirty="0">
              <a:latin typeface="Times New Roman" pitchFamily="18" charset="0"/>
              <a:cs typeface="Times New Roman" pitchFamily="18" charset="0"/>
            </a:endParaRPr>
          </a:p>
          <a:p>
            <a:pPr algn="just">
              <a:buFont typeface="Wingdings" pitchFamily="2" charset="2"/>
              <a:buChar char="v"/>
            </a:pPr>
            <a:r>
              <a:rPr lang="en-US" sz="2800" b="1" dirty="0" smtClean="0">
                <a:latin typeface="Times New Roman" pitchFamily="18" charset="0"/>
                <a:cs typeface="Times New Roman" pitchFamily="18" charset="0"/>
              </a:rPr>
              <a:t>Recommendations: </a:t>
            </a:r>
          </a:p>
          <a:p>
            <a:pPr algn="just">
              <a:buFont typeface="Wingdings" pitchFamily="2" charset="2"/>
              <a:buChar char="v"/>
            </a:pPr>
            <a:r>
              <a:rPr lang="en-GB" sz="2800" dirty="0">
                <a:latin typeface="Times New Roman" pitchFamily="18" charset="0"/>
                <a:cs typeface="Times New Roman" pitchFamily="18" charset="0"/>
              </a:rPr>
              <a:t>The  </a:t>
            </a:r>
            <a:r>
              <a:rPr lang="en-GB" sz="2800" dirty="0" smtClean="0">
                <a:latin typeface="Times New Roman" pitchFamily="18" charset="0"/>
                <a:cs typeface="Times New Roman" pitchFamily="18" charset="0"/>
              </a:rPr>
              <a:t>Kabaya Hospital should strengthen </a:t>
            </a:r>
            <a:r>
              <a:rPr lang="en-US" sz="2800" dirty="0" smtClean="0">
                <a:latin typeface="Times New Roman" pitchFamily="18" charset="0"/>
                <a:cs typeface="Times New Roman" pitchFamily="18" charset="0"/>
              </a:rPr>
              <a:t>training </a:t>
            </a:r>
            <a:r>
              <a:rPr lang="en-US" sz="2800" dirty="0">
                <a:latin typeface="Times New Roman" pitchFamily="18" charset="0"/>
                <a:cs typeface="Times New Roman" pitchFamily="18" charset="0"/>
              </a:rPr>
              <a:t>on proper </a:t>
            </a:r>
            <a:r>
              <a:rPr lang="en-US" sz="2800" dirty="0" smtClean="0">
                <a:latin typeface="Times New Roman" pitchFamily="18" charset="0"/>
                <a:cs typeface="Times New Roman" pitchFamily="18" charset="0"/>
              </a:rPr>
              <a:t>medical </a:t>
            </a:r>
            <a:r>
              <a:rPr lang="en-US" sz="2800" dirty="0">
                <a:latin typeface="Times New Roman" pitchFamily="18" charset="0"/>
                <a:cs typeface="Times New Roman" pitchFamily="18" charset="0"/>
              </a:rPr>
              <a:t>waste management among nurses  and  all health care </a:t>
            </a:r>
            <a:r>
              <a:rPr lang="en-US" sz="2800" dirty="0" smtClean="0">
                <a:latin typeface="Times New Roman" pitchFamily="18" charset="0"/>
                <a:cs typeface="Times New Roman" pitchFamily="18" charset="0"/>
              </a:rPr>
              <a:t>providers should be educated </a:t>
            </a:r>
            <a:r>
              <a:rPr lang="en-US" sz="2800" dirty="0">
                <a:latin typeface="Times New Roman" pitchFamily="18" charset="0"/>
                <a:cs typeface="Times New Roman" pitchFamily="18" charset="0"/>
              </a:rPr>
              <a:t>to medical waste management </a:t>
            </a:r>
            <a:r>
              <a:rPr lang="en-US" sz="2800" dirty="0" smtClean="0">
                <a:latin typeface="Times New Roman" pitchFamily="18" charset="0"/>
                <a:cs typeface="Times New Roman" pitchFamily="18" charset="0"/>
              </a:rPr>
              <a:t>procedures, protocol and guideline.</a:t>
            </a:r>
          </a:p>
          <a:p>
            <a:pPr algn="just">
              <a:buFont typeface="Wingdings" pitchFamily="2" charset="2"/>
              <a:buChar char="v"/>
            </a:pPr>
            <a:r>
              <a:rPr lang="en-US" sz="2800" dirty="0" smtClean="0">
                <a:latin typeface="Times New Roman" pitchFamily="18" charset="0"/>
                <a:cs typeface="Times New Roman" pitchFamily="18" charset="0"/>
              </a:rPr>
              <a:t>Nurses </a:t>
            </a:r>
            <a:r>
              <a:rPr lang="en-US" sz="2800" dirty="0">
                <a:latin typeface="Times New Roman" pitchFamily="18" charset="0"/>
                <a:cs typeface="Times New Roman" pitchFamily="18" charset="0"/>
              </a:rPr>
              <a:t>should attending those training and continuous professional </a:t>
            </a:r>
            <a:r>
              <a:rPr lang="en-US" sz="2800" dirty="0" smtClean="0">
                <a:latin typeface="Times New Roman" pitchFamily="18" charset="0"/>
                <a:cs typeface="Times New Roman" pitchFamily="18" charset="0"/>
              </a:rPr>
              <a:t>development(CPD).</a:t>
            </a:r>
          </a:p>
        </p:txBody>
      </p:sp>
    </p:spTree>
    <p:extLst>
      <p:ext uri="{BB962C8B-B14F-4D97-AF65-F5344CB8AC3E}">
        <p14:creationId xmlns:p14="http://schemas.microsoft.com/office/powerpoint/2010/main" val="28925646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sz="3600" b="1" dirty="0" smtClean="0">
                <a:latin typeface="Times New Roman" pitchFamily="18" charset="0"/>
                <a:cs typeface="Times New Roman" pitchFamily="18" charset="0"/>
              </a:rPr>
              <a:t>REFERENCES</a:t>
            </a:r>
            <a:endParaRPr lang="en-US" sz="3600" b="1" dirty="0">
              <a:latin typeface="Times New Roman" pitchFamily="18" charset="0"/>
              <a:cs typeface="Times New Roman" pitchFamily="18" charset="0"/>
            </a:endParaRPr>
          </a:p>
        </p:txBody>
      </p:sp>
      <p:sp>
        <p:nvSpPr>
          <p:cNvPr id="5" name="Content Placeholder 4"/>
          <p:cNvSpPr>
            <a:spLocks noGrp="1"/>
          </p:cNvSpPr>
          <p:nvPr>
            <p:ph idx="1"/>
          </p:nvPr>
        </p:nvSpPr>
        <p:spPr>
          <a:xfrm>
            <a:off x="457200" y="838200"/>
            <a:ext cx="8229600" cy="5715000"/>
          </a:xfrm>
        </p:spPr>
        <p:txBody>
          <a:bodyPr>
            <a:noAutofit/>
          </a:bodyPr>
          <a:lstStyle/>
          <a:p>
            <a:r>
              <a:rPr lang="en-GB" sz="2400" dirty="0" err="1">
                <a:latin typeface="Times New Roman" panose="02020603050405020304" pitchFamily="18" charset="0"/>
                <a:cs typeface="Times New Roman" panose="02020603050405020304" pitchFamily="18" charset="0"/>
              </a:rPr>
              <a:t>Abdalrahim</a:t>
            </a:r>
            <a:r>
              <a:rPr lang="en-GB" sz="2400" dirty="0">
                <a:latin typeface="Times New Roman" panose="02020603050405020304" pitchFamily="18" charset="0"/>
                <a:cs typeface="Times New Roman" panose="02020603050405020304" pitchFamily="18" charset="0"/>
              </a:rPr>
              <a:t>. (2019).Postoperative Pain Assessment and medical waste management The Effects of an Educational program on Jordanian nurses’ practice, knowledge, and attitude</a:t>
            </a:r>
            <a:r>
              <a:rPr lang="en-GB" sz="2400" i="1" dirty="0">
                <a:latin typeface="Times New Roman" panose="02020603050405020304" pitchFamily="18" charset="0"/>
                <a:cs typeface="Times New Roman" panose="02020603050405020304" pitchFamily="18" charset="0"/>
              </a:rPr>
              <a:t>s.</a:t>
            </a:r>
            <a:endParaRPr lang="en-US" sz="2400" dirty="0">
              <a:latin typeface="Times New Roman" panose="02020603050405020304" pitchFamily="18" charset="0"/>
              <a:cs typeface="Times New Roman" panose="02020603050405020304" pitchFamily="18" charset="0"/>
            </a:endParaRPr>
          </a:p>
          <a:p>
            <a:r>
              <a:rPr lang="en-GB" sz="2400" dirty="0" smtClean="0">
                <a:latin typeface="Times New Roman" panose="02020603050405020304" pitchFamily="18" charset="0"/>
                <a:cs typeface="Times New Roman" panose="02020603050405020304" pitchFamily="18" charset="0"/>
              </a:rPr>
              <a:t>Abed </a:t>
            </a:r>
            <a:r>
              <a:rPr lang="en-GB" sz="2400" dirty="0">
                <a:latin typeface="Times New Roman" panose="02020603050405020304" pitchFamily="18" charset="0"/>
                <a:cs typeface="Times New Roman" panose="02020603050405020304" pitchFamily="18" charset="0"/>
              </a:rPr>
              <a:t>El-Rahman. (2016). ‘Knowledge and attitude towards pain management. A comparison between oncology and non-oncology nurses in Jordan’. </a:t>
            </a:r>
            <a:r>
              <a:rPr lang="en-GB" sz="2400" i="1" dirty="0">
                <a:latin typeface="Times New Roman" panose="02020603050405020304" pitchFamily="18" charset="0"/>
                <a:cs typeface="Times New Roman" panose="02020603050405020304" pitchFamily="18" charset="0"/>
              </a:rPr>
              <a:t>International Journal of Advanced Nursing Studies</a:t>
            </a:r>
            <a:r>
              <a:rPr lang="en-GB" sz="2400" dirty="0">
                <a:latin typeface="Times New Roman" panose="02020603050405020304" pitchFamily="18" charset="0"/>
                <a:cs typeface="Times New Roman" panose="02020603050405020304" pitchFamily="18" charset="0"/>
              </a:rPr>
              <a:t>, 2(2), pp. 95–100. </a:t>
            </a:r>
            <a:endParaRPr lang="en-US" sz="2400" dirty="0">
              <a:latin typeface="Times New Roman" panose="02020603050405020304" pitchFamily="18" charset="0"/>
              <a:cs typeface="Times New Roman" panose="02020603050405020304" pitchFamily="18" charset="0"/>
            </a:endParaRPr>
          </a:p>
          <a:p>
            <a:r>
              <a:rPr lang="en-GB" sz="2400" dirty="0" err="1">
                <a:latin typeface="Times New Roman" panose="02020603050405020304" pitchFamily="18" charset="0"/>
                <a:cs typeface="Times New Roman" panose="02020603050405020304" pitchFamily="18" charset="0"/>
              </a:rPr>
              <a:t>Adekunle</a:t>
            </a:r>
            <a:r>
              <a:rPr lang="en-GB" sz="2400" dirty="0">
                <a:latin typeface="Times New Roman" panose="02020603050405020304" pitchFamily="18" charset="0"/>
                <a:cs typeface="Times New Roman" panose="02020603050405020304" pitchFamily="18" charset="0"/>
              </a:rPr>
              <a:t> and </a:t>
            </a:r>
            <a:r>
              <a:rPr lang="en-GB" sz="2400" dirty="0" err="1">
                <a:latin typeface="Times New Roman" panose="02020603050405020304" pitchFamily="18" charset="0"/>
                <a:cs typeface="Times New Roman" panose="02020603050405020304" pitchFamily="18" charset="0"/>
              </a:rPr>
              <a:t>Olaifa</a:t>
            </a:r>
            <a:r>
              <a:rPr lang="en-GB" sz="2400" dirty="0">
                <a:latin typeface="Times New Roman" panose="02020603050405020304" pitchFamily="18" charset="0"/>
                <a:cs typeface="Times New Roman" panose="02020603050405020304" pitchFamily="18" charset="0"/>
              </a:rPr>
              <a:t>. (2019). Knowledge, attitudes and practices of healthcare workers about healthcare waste management at a district hospital in </a:t>
            </a:r>
            <a:r>
              <a:rPr lang="en-GB" sz="2400" dirty="0" smtClean="0">
                <a:latin typeface="Times New Roman" panose="02020603050405020304" pitchFamily="18" charset="0"/>
                <a:cs typeface="Times New Roman" panose="02020603050405020304" pitchFamily="18" charset="0"/>
              </a:rPr>
              <a:t>KwaZulu-Natal.</a:t>
            </a:r>
          </a:p>
          <a:p>
            <a:r>
              <a:rPr lang="en-GB" sz="2400" dirty="0" smtClean="0">
                <a:latin typeface="Times New Roman" panose="02020603050405020304" pitchFamily="18" charset="0"/>
                <a:ea typeface="Calibri" panose="020F0502020204030204" pitchFamily="34" charset="0"/>
                <a:cs typeface="Times New Roman" panose="02020603050405020304" pitchFamily="18" charset="0"/>
              </a:rPr>
              <a:t>Mostafa</a:t>
            </a:r>
            <a:r>
              <a:rPr lang="en-GB" sz="2400" dirty="0">
                <a:latin typeface="Times New Roman" panose="02020603050405020304" pitchFamily="18" charset="0"/>
                <a:ea typeface="Calibri" panose="020F0502020204030204" pitchFamily="34" charset="0"/>
                <a:cs typeface="Times New Roman" panose="02020603050405020304" pitchFamily="18" charset="0"/>
              </a:rPr>
              <a:t>, G. S. (2019). Development of a waste management protocol based on assessment of knowledge and practice of healthcare personnel in surgical departments. Waste Management, 29:430-439.</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endParaRPr lang="en-GB" sz="22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830503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667000"/>
            <a:ext cx="8229600" cy="1143000"/>
          </a:xfrm>
        </p:spPr>
        <p:txBody>
          <a:bodyPr/>
          <a:lstStyle/>
          <a:p>
            <a:r>
              <a:rPr lang="en-US" b="1" dirty="0" smtClean="0">
                <a:latin typeface="Times New Roman" pitchFamily="18" charset="0"/>
                <a:cs typeface="Times New Roman" pitchFamily="18" charset="0"/>
              </a:rPr>
              <a:t>THANK YOU VERY MUCH!!!!</a:t>
            </a:r>
            <a:endParaRPr lang="en-US" b="1" dirty="0">
              <a:latin typeface="Times New Roman" pitchFamily="18" charset="0"/>
              <a:cs typeface="Times New Roman" pitchFamily="18" charset="0"/>
            </a:endParaRPr>
          </a:p>
        </p:txBody>
      </p:sp>
    </p:spTree>
    <p:extLst>
      <p:ext uri="{BB962C8B-B14F-4D97-AF65-F5344CB8AC3E}">
        <p14:creationId xmlns:p14="http://schemas.microsoft.com/office/powerpoint/2010/main" val="20108646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CONTENTS</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417638"/>
            <a:ext cx="8229600" cy="4983162"/>
          </a:xfrm>
        </p:spPr>
        <p:txBody>
          <a:bodyPr>
            <a:normAutofit/>
          </a:bodyPr>
          <a:lstStyle/>
          <a:p>
            <a:r>
              <a:rPr lang="en-US" dirty="0" smtClean="0">
                <a:latin typeface="Times New Roman" panose="02020603050405020304" pitchFamily="18" charset="0"/>
                <a:cs typeface="Times New Roman" panose="02020603050405020304" pitchFamily="18" charset="0"/>
              </a:rPr>
              <a:t>Introduction and background</a:t>
            </a:r>
          </a:p>
          <a:p>
            <a:r>
              <a:rPr lang="en-US" dirty="0" smtClean="0">
                <a:latin typeface="Times New Roman" panose="02020603050405020304" pitchFamily="18" charset="0"/>
                <a:cs typeface="Times New Roman" panose="02020603050405020304" pitchFamily="18" charset="0"/>
              </a:rPr>
              <a:t>Problem statement</a:t>
            </a:r>
          </a:p>
          <a:p>
            <a:r>
              <a:rPr lang="en-US" dirty="0" smtClean="0">
                <a:latin typeface="Times New Roman" panose="02020603050405020304" pitchFamily="18" charset="0"/>
                <a:cs typeface="Times New Roman" panose="02020603050405020304" pitchFamily="18" charset="0"/>
              </a:rPr>
              <a:t>Objective of the study</a:t>
            </a:r>
          </a:p>
          <a:p>
            <a:r>
              <a:rPr lang="en-US" dirty="0">
                <a:latin typeface="Times New Roman" panose="02020603050405020304" pitchFamily="18" charset="0"/>
                <a:cs typeface="Times New Roman" panose="02020603050405020304" pitchFamily="18" charset="0"/>
              </a:rPr>
              <a:t>C</a:t>
            </a:r>
            <a:r>
              <a:rPr lang="en-US" dirty="0" smtClean="0">
                <a:latin typeface="Times New Roman" panose="02020603050405020304" pitchFamily="18" charset="0"/>
                <a:cs typeface="Times New Roman" panose="02020603050405020304" pitchFamily="18" charset="0"/>
              </a:rPr>
              <a:t>onceptual framework</a:t>
            </a:r>
          </a:p>
          <a:p>
            <a:r>
              <a:rPr lang="en-US" dirty="0" smtClean="0">
                <a:latin typeface="Times New Roman" panose="02020603050405020304" pitchFamily="18" charset="0"/>
                <a:cs typeface="Times New Roman" panose="02020603050405020304" pitchFamily="18" charset="0"/>
              </a:rPr>
              <a:t>Research methodology</a:t>
            </a:r>
          </a:p>
          <a:p>
            <a:r>
              <a:rPr lang="en-US" dirty="0" smtClean="0">
                <a:latin typeface="Times New Roman" panose="02020603050405020304" pitchFamily="18" charset="0"/>
                <a:cs typeface="Times New Roman" panose="02020603050405020304" pitchFamily="18" charset="0"/>
              </a:rPr>
              <a:t>Findings and discussion</a:t>
            </a:r>
          </a:p>
          <a:p>
            <a:r>
              <a:rPr lang="en-US" dirty="0" smtClean="0">
                <a:latin typeface="Times New Roman" panose="02020603050405020304" pitchFamily="18" charset="0"/>
                <a:cs typeface="Times New Roman" panose="02020603050405020304" pitchFamily="18" charset="0"/>
              </a:rPr>
              <a:t>Conclusion </a:t>
            </a:r>
          </a:p>
          <a:p>
            <a:r>
              <a:rPr lang="en-US" dirty="0" smtClean="0">
                <a:latin typeface="Times New Roman" panose="02020603050405020304" pitchFamily="18" charset="0"/>
                <a:cs typeface="Times New Roman" panose="02020603050405020304" pitchFamily="18" charset="0"/>
              </a:rPr>
              <a:t>References</a:t>
            </a:r>
          </a:p>
          <a:p>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39750307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715962"/>
          </a:xfrm>
        </p:spPr>
        <p:txBody>
          <a:bodyPr>
            <a:normAutofit fontScale="90000"/>
          </a:bodyPr>
          <a:lstStyle/>
          <a:p>
            <a:r>
              <a:rPr lang="en-US" sz="3600" b="1" dirty="0" smtClean="0">
                <a:latin typeface="Times New Roman" pitchFamily="18" charset="0"/>
                <a:cs typeface="Times New Roman" pitchFamily="18" charset="0"/>
              </a:rPr>
              <a:t>INTRODUCTION AND BACKGROUND </a:t>
            </a:r>
            <a:endParaRPr lang="en-US" sz="3600" b="1" dirty="0">
              <a:latin typeface="Times New Roman" pitchFamily="18" charset="0"/>
              <a:cs typeface="Times New Roman" pitchFamily="18" charset="0"/>
            </a:endParaRPr>
          </a:p>
        </p:txBody>
      </p:sp>
      <p:sp>
        <p:nvSpPr>
          <p:cNvPr id="3" name="Content Placeholder 2"/>
          <p:cNvSpPr>
            <a:spLocks noGrp="1"/>
          </p:cNvSpPr>
          <p:nvPr>
            <p:ph idx="1"/>
          </p:nvPr>
        </p:nvSpPr>
        <p:spPr>
          <a:xfrm>
            <a:off x="457200" y="1371600"/>
            <a:ext cx="8458200" cy="4953000"/>
          </a:xfrm>
        </p:spPr>
        <p:txBody>
          <a:bodyPr>
            <a:noAutofit/>
          </a:bodyPr>
          <a:lstStyle/>
          <a:p>
            <a:pPr>
              <a:buFont typeface="Wingdings" pitchFamily="2" charset="2"/>
              <a:buChar char="v"/>
            </a:pPr>
            <a:r>
              <a:rPr lang="en-US" sz="2800" dirty="0">
                <a:latin typeface="Times New Roman" pitchFamily="18" charset="0"/>
                <a:cs typeface="Times New Roman" pitchFamily="18" charset="0"/>
              </a:rPr>
              <a:t>WHO defines </a:t>
            </a:r>
            <a:r>
              <a:rPr lang="en-US" sz="2800" dirty="0" smtClean="0">
                <a:latin typeface="Times New Roman" pitchFamily="18" charset="0"/>
                <a:cs typeface="Times New Roman" pitchFamily="18" charset="0"/>
              </a:rPr>
              <a:t>“</a:t>
            </a:r>
            <a:r>
              <a:rPr lang="en-US" sz="2800" b="1" dirty="0" smtClean="0">
                <a:latin typeface="Times New Roman" pitchFamily="18" charset="0"/>
                <a:cs typeface="Times New Roman" pitchFamily="18" charset="0"/>
              </a:rPr>
              <a:t>medical waste</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as waste generated by health care activities, ranging from used needles and syringes to soiled dressings, body parts, diagnostic samples, blood, chemicals, pharmaceuticals, medical devices and radioactive </a:t>
            </a:r>
            <a:r>
              <a:rPr lang="en-US" sz="2800" dirty="0" smtClean="0">
                <a:latin typeface="Times New Roman" pitchFamily="18" charset="0"/>
                <a:cs typeface="Times New Roman" pitchFamily="18" charset="0"/>
              </a:rPr>
              <a:t>materials.</a:t>
            </a: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a:t>
            </a:r>
            <a:r>
              <a:rPr lang="en-US" sz="2800" b="1" dirty="0" smtClean="0">
                <a:latin typeface="Times New Roman" panose="02020603050405020304" pitchFamily="18" charset="0"/>
                <a:cs typeface="Times New Roman" panose="02020603050405020304" pitchFamily="18" charset="0"/>
              </a:rPr>
              <a:t>(</a:t>
            </a:r>
            <a:r>
              <a:rPr lang="en-US" sz="2800" b="1" dirty="0">
                <a:latin typeface="Times New Roman" panose="02020603050405020304" pitchFamily="18" charset="0"/>
                <a:cs typeface="Times New Roman" panose="02020603050405020304" pitchFamily="18" charset="0"/>
              </a:rPr>
              <a:t>WHO, 2020</a:t>
            </a:r>
            <a:r>
              <a:rPr lang="en-US" sz="2800" b="1" dirty="0" smtClean="0">
                <a:latin typeface="Times New Roman" panose="02020603050405020304" pitchFamily="18" charset="0"/>
                <a:cs typeface="Times New Roman" panose="02020603050405020304" pitchFamily="18" charset="0"/>
              </a:rPr>
              <a:t>)</a:t>
            </a:r>
            <a:endParaRPr lang="en-US" sz="2800" b="1" dirty="0">
              <a:latin typeface="Times New Roman" pitchFamily="18" charset="0"/>
              <a:cs typeface="Times New Roman" pitchFamily="18" charset="0"/>
            </a:endParaRPr>
          </a:p>
          <a:p>
            <a:pPr>
              <a:buFont typeface="Wingdings" pitchFamily="2" charset="2"/>
              <a:buChar char="v"/>
            </a:pPr>
            <a:r>
              <a:rPr lang="en-US" sz="2800" dirty="0">
                <a:latin typeface="Times New Roman" pitchFamily="18" charset="0"/>
                <a:cs typeface="Times New Roman" pitchFamily="18" charset="0"/>
              </a:rPr>
              <a:t>Globally, about 10 to 25% of the volume of medical waste from hospitals and healthcare institutions presents a serious health risks to patients, healthcare personnel, and anybody who comes in contact </a:t>
            </a:r>
            <a:r>
              <a:rPr lang="en-US" sz="2800" dirty="0" smtClean="0">
                <a:latin typeface="Times New Roman" pitchFamily="18" charset="0"/>
                <a:cs typeface="Times New Roman" pitchFamily="18" charset="0"/>
              </a:rPr>
              <a:t>with </a:t>
            </a:r>
            <a:r>
              <a:rPr lang="en-US" sz="2800" dirty="0">
                <a:latin typeface="Times New Roman" pitchFamily="18" charset="0"/>
                <a:cs typeface="Times New Roman" pitchFamily="18" charset="0"/>
              </a:rPr>
              <a:t>it</a:t>
            </a:r>
            <a:r>
              <a:rPr lang="en-US" sz="2800" dirty="0" smtClean="0">
                <a:latin typeface="Times New Roman" pitchFamily="18" charset="0"/>
                <a:cs typeface="Times New Roman" pitchFamily="18" charset="0"/>
              </a:rPr>
              <a:t>. </a:t>
            </a:r>
            <a:r>
              <a:rPr lang="en-US" sz="2800" b="1" dirty="0" smtClean="0">
                <a:latin typeface="Times New Roman" panose="02020603050405020304" pitchFamily="18" charset="0"/>
                <a:ea typeface="Calibri" panose="020F0502020204030204" pitchFamily="34" charset="0"/>
                <a:cs typeface="Times New Roman" panose="02020603050405020304" pitchFamily="18" charset="0"/>
              </a:rPr>
              <a:t>(</a:t>
            </a:r>
            <a:r>
              <a:rPr lang="en-US" sz="2800" b="1" dirty="0">
                <a:latin typeface="Times New Roman" panose="02020603050405020304" pitchFamily="18" charset="0"/>
                <a:ea typeface="Calibri" panose="020F0502020204030204" pitchFamily="34" charset="0"/>
                <a:cs typeface="Times New Roman" panose="02020603050405020304" pitchFamily="18" charset="0"/>
              </a:rPr>
              <a:t>WHO, 2018</a:t>
            </a:r>
            <a:r>
              <a:rPr lang="en-US" sz="2800" b="1" dirty="0" smtClean="0">
                <a:latin typeface="Times New Roman" panose="02020603050405020304" pitchFamily="18" charset="0"/>
                <a:ea typeface="Calibri" panose="020F0502020204030204" pitchFamily="34" charset="0"/>
                <a:cs typeface="Times New Roman" panose="02020603050405020304" pitchFamily="18" charset="0"/>
              </a:rPr>
              <a:t>)</a:t>
            </a:r>
            <a:endParaRPr lang="en-US" sz="2800"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1677376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b="1" dirty="0" smtClean="0">
                <a:latin typeface="Times New Roman" panose="02020603050405020304" pitchFamily="18" charset="0"/>
                <a:cs typeface="Times New Roman" panose="02020603050405020304" pitchFamily="18" charset="0"/>
              </a:rPr>
              <a:t>CONT’…</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04800" y="1143000"/>
            <a:ext cx="8610600" cy="5181600"/>
          </a:xfrm>
        </p:spPr>
        <p:txBody>
          <a:bodyPr>
            <a:normAutofit fontScale="92500" lnSpcReduction="10000"/>
          </a:bodyPr>
          <a:lstStyle/>
          <a:p>
            <a:pPr>
              <a:buFont typeface="Wingdings" panose="05000000000000000000" pitchFamily="2" charset="2"/>
              <a:buChar char="v"/>
            </a:pPr>
            <a:r>
              <a:rPr lang="en-US" dirty="0">
                <a:latin typeface="Times New Roman" panose="02020603050405020304" pitchFamily="18" charset="0"/>
                <a:cs typeface="Times New Roman" panose="02020603050405020304" pitchFamily="18" charset="0"/>
              </a:rPr>
              <a:t>In East African countries, waste disposal has been reported to be problematic and some of the waste is disposed off in open areas and some others into latrines and in rubbish </a:t>
            </a:r>
            <a:r>
              <a:rPr lang="en-US" dirty="0" smtClean="0">
                <a:latin typeface="Times New Roman" panose="02020603050405020304" pitchFamily="18" charset="0"/>
                <a:cs typeface="Times New Roman" panose="02020603050405020304" pitchFamily="18" charset="0"/>
              </a:rPr>
              <a:t>pits and wastes </a:t>
            </a:r>
            <a:r>
              <a:rPr lang="en-US" dirty="0">
                <a:latin typeface="Times New Roman" panose="02020603050405020304" pitchFamily="18" charset="0"/>
                <a:cs typeface="Times New Roman" panose="02020603050405020304" pitchFamily="18" charset="0"/>
              </a:rPr>
              <a:t>generated from healthcare activities are not </a:t>
            </a:r>
            <a:r>
              <a:rPr lang="en-US" dirty="0" smtClean="0">
                <a:latin typeface="Times New Roman" panose="02020603050405020304" pitchFamily="18" charset="0"/>
                <a:cs typeface="Times New Roman" panose="02020603050405020304" pitchFamily="18" charset="0"/>
              </a:rPr>
              <a:t>well.</a:t>
            </a:r>
            <a:r>
              <a:rPr lang="en-US" b="1" dirty="0" smtClean="0">
                <a:latin typeface="Times New Roman" panose="02020603050405020304" pitchFamily="18" charset="0"/>
                <a:cs typeface="Times New Roman" panose="02020603050405020304" pitchFamily="18" charset="0"/>
              </a:rPr>
              <a:t>(</a:t>
            </a:r>
            <a:r>
              <a:rPr lang="en-US" b="1" dirty="0" err="1" smtClean="0">
                <a:latin typeface="Times New Roman" panose="02020603050405020304" pitchFamily="18" charset="0"/>
                <a:cs typeface="Times New Roman" panose="02020603050405020304" pitchFamily="18" charset="0"/>
              </a:rPr>
              <a:t>Ubajaka</a:t>
            </a:r>
            <a:r>
              <a:rPr lang="en-US" b="1" dirty="0">
                <a:latin typeface="Times New Roman" panose="02020603050405020304" pitchFamily="18" charset="0"/>
                <a:cs typeface="Times New Roman" panose="02020603050405020304" pitchFamily="18" charset="0"/>
              </a:rPr>
              <a:t>, </a:t>
            </a:r>
            <a:r>
              <a:rPr lang="en-US" b="1" dirty="0" smtClean="0">
                <a:latin typeface="Times New Roman" panose="02020603050405020304" pitchFamily="18" charset="0"/>
                <a:cs typeface="Times New Roman" panose="02020603050405020304" pitchFamily="18" charset="0"/>
              </a:rPr>
              <a:t>  2019)</a:t>
            </a:r>
          </a:p>
          <a:p>
            <a:pPr>
              <a:buFont typeface="Wingdings" panose="05000000000000000000" pitchFamily="2" charset="2"/>
              <a:buChar char="v"/>
            </a:pPr>
            <a:r>
              <a:rPr lang="en-US" dirty="0" smtClean="0">
                <a:latin typeface="Times New Roman" pitchFamily="18" charset="0"/>
                <a:cs typeface="Times New Roman" pitchFamily="18" charset="0"/>
              </a:rPr>
              <a:t>In </a:t>
            </a:r>
            <a:r>
              <a:rPr lang="en-US" dirty="0">
                <a:latin typeface="Times New Roman" pitchFamily="18" charset="0"/>
                <a:cs typeface="Times New Roman" pitchFamily="18" charset="0"/>
              </a:rPr>
              <a:t>Rwanda, p</a:t>
            </a:r>
            <a:r>
              <a:rPr lang="en-US" dirty="0" smtClean="0">
                <a:latin typeface="Times New Roman" pitchFamily="18" charset="0"/>
                <a:cs typeface="Times New Roman" pitchFamily="18" charset="0"/>
              </a:rPr>
              <a:t>oor </a:t>
            </a:r>
            <a:r>
              <a:rPr lang="en-US" dirty="0">
                <a:latin typeface="Times New Roman" pitchFamily="18" charset="0"/>
                <a:cs typeface="Times New Roman" pitchFamily="18" charset="0"/>
              </a:rPr>
              <a:t>waste management  among nurses was reported in Rwanda referral hospitals on medical waste management in five referral hospital where found that the referral hospitals have irregularity in medical waste management steps. </a:t>
            </a:r>
            <a:r>
              <a:rPr lang="en-US" sz="3000" b="1" dirty="0">
                <a:latin typeface="Times New Roman" panose="02020603050405020304" pitchFamily="18" charset="0"/>
                <a:cs typeface="Times New Roman" panose="02020603050405020304" pitchFamily="18" charset="0"/>
              </a:rPr>
              <a:t>(OAG</a:t>
            </a:r>
            <a:r>
              <a:rPr lang="en-US" sz="3000" b="1" dirty="0" smtClean="0">
                <a:latin typeface="Times New Roman" panose="02020603050405020304" pitchFamily="18" charset="0"/>
                <a:cs typeface="Times New Roman" panose="02020603050405020304" pitchFamily="18" charset="0"/>
              </a:rPr>
              <a:t>, 2018</a:t>
            </a:r>
            <a:r>
              <a:rPr lang="en-US" sz="3000" b="1" dirty="0">
                <a:latin typeface="Times New Roman" panose="02020603050405020304" pitchFamily="18" charset="0"/>
                <a:cs typeface="Times New Roman" panose="02020603050405020304" pitchFamily="18" charset="0"/>
              </a:rPr>
              <a:t>) </a:t>
            </a:r>
          </a:p>
          <a:p>
            <a:endParaRPr lang="en-US" dirty="0"/>
          </a:p>
        </p:txBody>
      </p:sp>
    </p:spTree>
    <p:extLst>
      <p:ext uri="{BB962C8B-B14F-4D97-AF65-F5344CB8AC3E}">
        <p14:creationId xmlns:p14="http://schemas.microsoft.com/office/powerpoint/2010/main" val="13515054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09600"/>
          </a:xfrm>
        </p:spPr>
        <p:txBody>
          <a:bodyPr>
            <a:normAutofit/>
          </a:bodyPr>
          <a:lstStyle/>
          <a:p>
            <a:r>
              <a:rPr lang="en-US" sz="3200" b="1" dirty="0" smtClean="0">
                <a:latin typeface="Times New Roman" pitchFamily="18" charset="0"/>
                <a:cs typeface="Times New Roman" pitchFamily="18" charset="0"/>
              </a:rPr>
              <a:t>PROBLEM STATEMENT </a:t>
            </a:r>
            <a:endParaRPr lang="en-US" sz="3200" b="1" dirty="0">
              <a:latin typeface="Times New Roman" pitchFamily="18" charset="0"/>
              <a:cs typeface="Times New Roman" pitchFamily="18" charset="0"/>
            </a:endParaRPr>
          </a:p>
        </p:txBody>
      </p:sp>
      <p:sp>
        <p:nvSpPr>
          <p:cNvPr id="3" name="Content Placeholder 2"/>
          <p:cNvSpPr>
            <a:spLocks noGrp="1"/>
          </p:cNvSpPr>
          <p:nvPr>
            <p:ph idx="1"/>
          </p:nvPr>
        </p:nvSpPr>
        <p:spPr>
          <a:xfrm>
            <a:off x="457200" y="609600"/>
            <a:ext cx="8458200" cy="6096000"/>
          </a:xfrm>
        </p:spPr>
        <p:txBody>
          <a:bodyPr>
            <a:noAutofit/>
          </a:bodyPr>
          <a:lstStyle/>
          <a:p>
            <a:pPr algn="just">
              <a:buFont typeface="Wingdings" pitchFamily="2" charset="2"/>
              <a:buChar char="v"/>
            </a:pPr>
            <a:r>
              <a:rPr lang="en-US" sz="2300" dirty="0">
                <a:latin typeface="Times New Roman" pitchFamily="18" charset="0"/>
                <a:cs typeface="Times New Roman" pitchFamily="18" charset="0"/>
              </a:rPr>
              <a:t>Globally, about 10 to 25% of the volume of medical waste from hospitals and healthcare institutions presents a serious health risks to patients, healthcare personnel, and anybody who comes in contact with </a:t>
            </a:r>
            <a:r>
              <a:rPr lang="en-US" sz="2300" dirty="0" smtClean="0">
                <a:latin typeface="Times New Roman" pitchFamily="18" charset="0"/>
                <a:cs typeface="Times New Roman" pitchFamily="18" charset="0"/>
              </a:rPr>
              <a:t>it.</a:t>
            </a:r>
            <a:r>
              <a:rPr lang="en-US" sz="2400" b="1" dirty="0">
                <a:latin typeface="Times New Roman" panose="02020603050405020304" pitchFamily="18" charset="0"/>
                <a:ea typeface="Calibri" panose="020F0502020204030204" pitchFamily="34" charset="0"/>
                <a:cs typeface="Times New Roman" panose="02020603050405020304" pitchFamily="18" charset="0"/>
              </a:rPr>
              <a:t> (WHO, 2018</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a:t>
            </a:r>
            <a:endParaRPr lang="en-US" sz="2300" dirty="0" smtClean="0">
              <a:latin typeface="Times New Roman" pitchFamily="18" charset="0"/>
              <a:cs typeface="Times New Roman" pitchFamily="18" charset="0"/>
            </a:endParaRPr>
          </a:p>
          <a:p>
            <a:pPr algn="just">
              <a:buFont typeface="Wingdings" pitchFamily="2" charset="2"/>
              <a:buChar char="v"/>
            </a:pPr>
            <a:r>
              <a:rPr lang="en-US" sz="2300" dirty="0" smtClean="0">
                <a:latin typeface="Times New Roman" pitchFamily="18" charset="0"/>
                <a:cs typeface="Times New Roman" pitchFamily="18" charset="0"/>
              </a:rPr>
              <a:t>Despite </a:t>
            </a:r>
            <a:r>
              <a:rPr lang="en-US" sz="2300" dirty="0">
                <a:latin typeface="Times New Roman" pitchFamily="18" charset="0"/>
                <a:cs typeface="Times New Roman" pitchFamily="18" charset="0"/>
              </a:rPr>
              <a:t>the fact that Ministry of Health and the Government of Rwanda have empowered the healthcare services supporting waste management facilities, improper management of medical waste management is still a public health </a:t>
            </a:r>
            <a:r>
              <a:rPr lang="en-US" sz="2300" dirty="0" smtClean="0">
                <a:latin typeface="Times New Roman" pitchFamily="18" charset="0"/>
                <a:cs typeface="Times New Roman" pitchFamily="18" charset="0"/>
              </a:rPr>
              <a:t>concern.</a:t>
            </a:r>
          </a:p>
          <a:p>
            <a:pPr algn="just">
              <a:buFont typeface="Wingdings" pitchFamily="2" charset="2"/>
              <a:buChar char="v"/>
            </a:pPr>
            <a:r>
              <a:rPr lang="en-US" sz="2300" dirty="0" smtClean="0">
                <a:latin typeface="Times New Roman" pitchFamily="18" charset="0"/>
                <a:cs typeface="Times New Roman" pitchFamily="18" charset="0"/>
              </a:rPr>
              <a:t>As </a:t>
            </a:r>
            <a:r>
              <a:rPr lang="en-US" sz="2300" dirty="0">
                <a:latin typeface="Times New Roman" pitchFamily="18" charset="0"/>
                <a:cs typeface="Times New Roman" pitchFamily="18" charset="0"/>
              </a:rPr>
              <a:t>daily working </a:t>
            </a:r>
            <a:r>
              <a:rPr lang="en-US" sz="2300" dirty="0" smtClean="0">
                <a:latin typeface="Times New Roman" pitchFamily="18" charset="0"/>
                <a:cs typeface="Times New Roman" pitchFamily="18" charset="0"/>
              </a:rPr>
              <a:t>place, Kabaya Hospital </a:t>
            </a:r>
            <a:r>
              <a:rPr lang="en-US" sz="2300" dirty="0">
                <a:latin typeface="Times New Roman" pitchFamily="18" charset="0"/>
                <a:cs typeface="Times New Roman" pitchFamily="18" charset="0"/>
              </a:rPr>
              <a:t>has unhygienic sanitary facilities for excreta </a:t>
            </a:r>
            <a:r>
              <a:rPr lang="en-US" sz="2300" dirty="0" smtClean="0">
                <a:latin typeface="Times New Roman" pitchFamily="18" charset="0"/>
                <a:cs typeface="Times New Roman" pitchFamily="18" charset="0"/>
              </a:rPr>
              <a:t>disposal, poor </a:t>
            </a:r>
            <a:r>
              <a:rPr lang="en-US" sz="2300" dirty="0">
                <a:latin typeface="Times New Roman" pitchFamily="18" charset="0"/>
                <a:cs typeface="Times New Roman" pitchFamily="18" charset="0"/>
              </a:rPr>
              <a:t>management of solid and liquid wastes and inadequate </a:t>
            </a:r>
            <a:r>
              <a:rPr lang="en-US" sz="2300" dirty="0" smtClean="0">
                <a:latin typeface="Times New Roman" pitchFamily="18" charset="0"/>
                <a:cs typeface="Times New Roman" pitchFamily="18" charset="0"/>
              </a:rPr>
              <a:t>hygienic and 8</a:t>
            </a:r>
            <a:r>
              <a:rPr lang="en-US" sz="2300" dirty="0">
                <a:latin typeface="Times New Roman" pitchFamily="18" charset="0"/>
                <a:cs typeface="Times New Roman" pitchFamily="18" charset="0"/>
              </a:rPr>
              <a:t>% cases of infections </a:t>
            </a:r>
            <a:r>
              <a:rPr lang="en-US" sz="2300" dirty="0" smtClean="0">
                <a:latin typeface="Times New Roman" pitchFamily="18" charset="0"/>
                <a:cs typeface="Times New Roman" pitchFamily="18" charset="0"/>
              </a:rPr>
              <a:t>suffering </a:t>
            </a:r>
            <a:r>
              <a:rPr lang="en-US" sz="2300" dirty="0">
                <a:latin typeface="Times New Roman" pitchFamily="18" charset="0"/>
                <a:cs typeface="Times New Roman" pitchFamily="18" charset="0"/>
              </a:rPr>
              <a:t>from poor knowledge and practice of nurses  to manage medical wastes </a:t>
            </a:r>
            <a:r>
              <a:rPr lang="en-US" sz="2300" dirty="0" smtClean="0">
                <a:latin typeface="Times New Roman" pitchFamily="18" charset="0"/>
                <a:cs typeface="Times New Roman" pitchFamily="18" charset="0"/>
              </a:rPr>
              <a:t>management</a:t>
            </a:r>
            <a:r>
              <a:rPr lang="en-US" sz="2300" b="1" dirty="0" smtClean="0">
                <a:latin typeface="Times New Roman" pitchFamily="18" charset="0"/>
                <a:cs typeface="Times New Roman" pitchFamily="18" charset="0"/>
              </a:rPr>
              <a:t>.(</a:t>
            </a:r>
            <a:r>
              <a:rPr lang="en-US" sz="2400" b="1" dirty="0" smtClean="0">
                <a:solidFill>
                  <a:srgbClr val="000000"/>
                </a:solidFill>
                <a:latin typeface="Times New Roman" panose="02020603050405020304" pitchFamily="18" charset="0"/>
                <a:ea typeface="Calibri" panose="020F0502020204030204" pitchFamily="34" charset="0"/>
              </a:rPr>
              <a:t>HMIS,2023</a:t>
            </a:r>
            <a:r>
              <a:rPr lang="en-US" sz="2400" b="1" dirty="0">
                <a:solidFill>
                  <a:srgbClr val="000000"/>
                </a:solidFill>
                <a:latin typeface="Times New Roman" panose="02020603050405020304" pitchFamily="18" charset="0"/>
                <a:ea typeface="Calibri" panose="020F0502020204030204" pitchFamily="34" charset="0"/>
              </a:rPr>
              <a:t>). </a:t>
            </a:r>
            <a:endParaRPr lang="en-US" sz="2300" b="1" dirty="0" smtClean="0">
              <a:latin typeface="Times New Roman" pitchFamily="18" charset="0"/>
              <a:cs typeface="Times New Roman" pitchFamily="18" charset="0"/>
            </a:endParaRPr>
          </a:p>
          <a:p>
            <a:pPr algn="just">
              <a:buFont typeface="Wingdings" pitchFamily="2" charset="2"/>
              <a:buChar char="v"/>
            </a:pPr>
            <a:r>
              <a:rPr lang="en-US" sz="2300" dirty="0" smtClean="0">
                <a:latin typeface="Times New Roman" pitchFamily="18" charset="0"/>
                <a:cs typeface="Times New Roman" pitchFamily="18" charset="0"/>
              </a:rPr>
              <a:t>Therefore, researcher motivated to assess </a:t>
            </a:r>
            <a:r>
              <a:rPr lang="en-US" sz="2300" dirty="0">
                <a:latin typeface="Times New Roman" pitchFamily="18" charset="0"/>
                <a:cs typeface="Times New Roman" pitchFamily="18" charset="0"/>
              </a:rPr>
              <a:t>the knowledge  and practice on medical wastes management  among nurses at </a:t>
            </a:r>
            <a:r>
              <a:rPr lang="en-US" sz="2300" dirty="0" err="1">
                <a:latin typeface="Times New Roman" pitchFamily="18" charset="0"/>
                <a:cs typeface="Times New Roman" pitchFamily="18" charset="0"/>
              </a:rPr>
              <a:t>Kabaya</a:t>
            </a:r>
            <a:r>
              <a:rPr lang="en-US" sz="2300" dirty="0">
                <a:latin typeface="Times New Roman" pitchFamily="18" charset="0"/>
                <a:cs typeface="Times New Roman" pitchFamily="18" charset="0"/>
              </a:rPr>
              <a:t> </a:t>
            </a:r>
            <a:r>
              <a:rPr lang="en-US" sz="2300" dirty="0" smtClean="0">
                <a:latin typeface="Times New Roman" pitchFamily="18" charset="0"/>
                <a:cs typeface="Times New Roman" pitchFamily="18" charset="0"/>
              </a:rPr>
              <a:t>District Hospital.</a:t>
            </a:r>
          </a:p>
          <a:p>
            <a:pPr algn="just"/>
            <a:endParaRPr lang="en-US" sz="2300" dirty="0"/>
          </a:p>
        </p:txBody>
      </p:sp>
    </p:spTree>
    <p:extLst>
      <p:ext uri="{BB962C8B-B14F-4D97-AF65-F5344CB8AC3E}">
        <p14:creationId xmlns:p14="http://schemas.microsoft.com/office/powerpoint/2010/main" val="17710371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219200"/>
          </a:xfrm>
        </p:spPr>
        <p:txBody>
          <a:bodyPr>
            <a:normAutofit/>
          </a:bodyPr>
          <a:lstStyle/>
          <a:p>
            <a:r>
              <a:rPr lang="en-US" sz="3200" b="1" dirty="0" smtClean="0">
                <a:latin typeface="Times New Roman" pitchFamily="18" charset="0"/>
                <a:cs typeface="Times New Roman" pitchFamily="18" charset="0"/>
              </a:rPr>
              <a:t>OBJECTIVE OF THE STUDY </a:t>
            </a:r>
            <a:endParaRPr lang="en-US" sz="3200" b="1" dirty="0">
              <a:latin typeface="Times New Roman" pitchFamily="18" charset="0"/>
              <a:cs typeface="Times New Roman" pitchFamily="18" charset="0"/>
            </a:endParaRPr>
          </a:p>
        </p:txBody>
      </p:sp>
      <p:sp>
        <p:nvSpPr>
          <p:cNvPr id="3" name="Content Placeholder 2"/>
          <p:cNvSpPr>
            <a:spLocks noGrp="1"/>
          </p:cNvSpPr>
          <p:nvPr>
            <p:ph idx="1"/>
          </p:nvPr>
        </p:nvSpPr>
        <p:spPr>
          <a:xfrm>
            <a:off x="304800" y="1295400"/>
            <a:ext cx="8686800" cy="5105400"/>
          </a:xfrm>
        </p:spPr>
        <p:txBody>
          <a:bodyPr>
            <a:normAutofit/>
          </a:bodyPr>
          <a:lstStyle/>
          <a:p>
            <a:pPr algn="just"/>
            <a:r>
              <a:rPr lang="en-US" sz="3000" b="1" dirty="0">
                <a:latin typeface="Times New Roman" pitchFamily="18" charset="0"/>
                <a:cs typeface="Times New Roman" pitchFamily="18" charset="0"/>
              </a:rPr>
              <a:t>General objective </a:t>
            </a:r>
          </a:p>
          <a:p>
            <a:pPr marL="0" indent="0" algn="just">
              <a:buNone/>
            </a:pPr>
            <a:r>
              <a:rPr lang="en-US" sz="3000" dirty="0">
                <a:latin typeface="Times New Roman" pitchFamily="18" charset="0"/>
                <a:cs typeface="Times New Roman" pitchFamily="18" charset="0"/>
              </a:rPr>
              <a:t>The main objective of this study  was  to assess  the </a:t>
            </a:r>
            <a:r>
              <a:rPr lang="en-US" sz="3000" dirty="0" smtClean="0">
                <a:latin typeface="Times New Roman" pitchFamily="18" charset="0"/>
                <a:cs typeface="Times New Roman" pitchFamily="18" charset="0"/>
              </a:rPr>
              <a:t>knowledge </a:t>
            </a:r>
            <a:r>
              <a:rPr lang="en-US" sz="3000" dirty="0">
                <a:latin typeface="Times New Roman" pitchFamily="18" charset="0"/>
                <a:cs typeface="Times New Roman" pitchFamily="18" charset="0"/>
              </a:rPr>
              <a:t>and practice on  medical  wastes management  among  nurses  of  Kabaya </a:t>
            </a:r>
            <a:r>
              <a:rPr lang="en-US" sz="3000" dirty="0" smtClean="0">
                <a:latin typeface="Times New Roman" pitchFamily="18" charset="0"/>
                <a:cs typeface="Times New Roman" pitchFamily="18" charset="0"/>
              </a:rPr>
              <a:t>District Hospital.</a:t>
            </a:r>
            <a:endParaRPr lang="en-US" sz="3000" dirty="0">
              <a:latin typeface="Times New Roman" pitchFamily="18" charset="0"/>
              <a:cs typeface="Times New Roman" pitchFamily="18" charset="0"/>
            </a:endParaRPr>
          </a:p>
          <a:p>
            <a:pPr algn="just"/>
            <a:r>
              <a:rPr lang="en-US" sz="3000" b="1" dirty="0" smtClean="0">
                <a:latin typeface="Times New Roman" pitchFamily="18" charset="0"/>
                <a:cs typeface="Times New Roman" pitchFamily="18" charset="0"/>
              </a:rPr>
              <a:t>Specific objectives: </a:t>
            </a:r>
            <a:endParaRPr lang="en-US" sz="3000" b="1" dirty="0">
              <a:latin typeface="Times New Roman" pitchFamily="18" charset="0"/>
              <a:cs typeface="Times New Roman" pitchFamily="18" charset="0"/>
            </a:endParaRPr>
          </a:p>
          <a:p>
            <a:pPr marL="514350" lvl="0" indent="-514350" algn="just">
              <a:buFont typeface="+mj-lt"/>
              <a:buAutoNum type="arabicPeriod"/>
            </a:pPr>
            <a:r>
              <a:rPr lang="en-US" sz="3000" dirty="0">
                <a:latin typeface="Times New Roman" pitchFamily="18" charset="0"/>
                <a:cs typeface="Times New Roman" pitchFamily="18" charset="0"/>
              </a:rPr>
              <a:t>To  determine the knowledge of nurses on medical  waste management at Kabaya District Hospital</a:t>
            </a:r>
          </a:p>
          <a:p>
            <a:pPr marL="514350" lvl="0" indent="-514350" algn="just">
              <a:buFont typeface="+mj-lt"/>
              <a:buAutoNum type="arabicPeriod"/>
            </a:pPr>
            <a:r>
              <a:rPr lang="en-US" sz="3000" dirty="0">
                <a:latin typeface="Times New Roman" pitchFamily="18" charset="0"/>
                <a:cs typeface="Times New Roman" pitchFamily="18" charset="0"/>
              </a:rPr>
              <a:t>To  evaluate  practice  of nurses  on medical waste management at Kabaya District </a:t>
            </a:r>
            <a:r>
              <a:rPr lang="en-US" sz="3000" dirty="0" smtClean="0">
                <a:latin typeface="Times New Roman" pitchFamily="18" charset="0"/>
                <a:cs typeface="Times New Roman" pitchFamily="18" charset="0"/>
              </a:rPr>
              <a:t>Hospital.</a:t>
            </a:r>
            <a:endParaRPr lang="en-US" sz="3000"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29801122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14400"/>
          </a:xfrm>
        </p:spPr>
        <p:txBody>
          <a:bodyPr>
            <a:normAutofit/>
          </a:bodyPr>
          <a:lstStyle/>
          <a:p>
            <a:r>
              <a:rPr lang="en-US" sz="3200" b="1" dirty="0" smtClean="0">
                <a:latin typeface="Times New Roman" pitchFamily="18" charset="0"/>
                <a:cs typeface="Times New Roman" pitchFamily="18" charset="0"/>
              </a:rPr>
              <a:t>CONCEPTUAL FRAMEWORK </a:t>
            </a:r>
            <a:endParaRPr lang="en-US" sz="3200" b="1" dirty="0">
              <a:latin typeface="Times New Roman" pitchFamily="18" charset="0"/>
              <a:cs typeface="Times New Roman" pitchFamily="18"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731" y="990600"/>
            <a:ext cx="9111343" cy="5867400"/>
          </a:xfrm>
        </p:spPr>
      </p:pic>
    </p:spTree>
    <p:extLst>
      <p:ext uri="{BB962C8B-B14F-4D97-AF65-F5344CB8AC3E}">
        <p14:creationId xmlns:p14="http://schemas.microsoft.com/office/powerpoint/2010/main" val="12254992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332509"/>
            <a:ext cx="8229600" cy="581891"/>
          </a:xfrm>
        </p:spPr>
        <p:txBody>
          <a:bodyPr>
            <a:normAutofit/>
          </a:bodyPr>
          <a:lstStyle/>
          <a:p>
            <a:r>
              <a:rPr lang="en-US" sz="3200" b="1" dirty="0" smtClean="0">
                <a:latin typeface="Times New Roman" pitchFamily="18" charset="0"/>
                <a:cs typeface="Times New Roman" pitchFamily="18" charset="0"/>
              </a:rPr>
              <a:t>RESEARCH METHODOLOGY </a:t>
            </a:r>
            <a:endParaRPr lang="en-US" sz="3200" b="1" dirty="0">
              <a:latin typeface="Times New Roman" pitchFamily="18" charset="0"/>
              <a:cs typeface="Times New Roman" pitchFamily="18" charset="0"/>
            </a:endParaRPr>
          </a:p>
        </p:txBody>
      </p:sp>
      <p:sp>
        <p:nvSpPr>
          <p:cNvPr id="3" name="Content Placeholder 2"/>
          <p:cNvSpPr>
            <a:spLocks noGrp="1"/>
          </p:cNvSpPr>
          <p:nvPr>
            <p:ph idx="1"/>
          </p:nvPr>
        </p:nvSpPr>
        <p:spPr>
          <a:xfrm>
            <a:off x="495300" y="1295400"/>
            <a:ext cx="8343900" cy="5257800"/>
          </a:xfrm>
        </p:spPr>
        <p:txBody>
          <a:bodyPr>
            <a:noAutofit/>
          </a:bodyPr>
          <a:lstStyle/>
          <a:p>
            <a:pPr algn="just"/>
            <a:r>
              <a:rPr lang="en-US" sz="2600" b="1" dirty="0" smtClean="0">
                <a:latin typeface="Times New Roman" pitchFamily="18" charset="0"/>
                <a:cs typeface="Times New Roman" pitchFamily="18" charset="0"/>
              </a:rPr>
              <a:t>Research design: </a:t>
            </a:r>
            <a:r>
              <a:rPr lang="en-US" sz="2600" dirty="0" smtClean="0">
                <a:latin typeface="Times New Roman" pitchFamily="18" charset="0"/>
                <a:cs typeface="Times New Roman" pitchFamily="18" charset="0"/>
              </a:rPr>
              <a:t>Cross-sectional and quantitative design.</a:t>
            </a:r>
            <a:endParaRPr lang="en-US" sz="2600" dirty="0">
              <a:latin typeface="Times New Roman" pitchFamily="18" charset="0"/>
              <a:cs typeface="Times New Roman" pitchFamily="18" charset="0"/>
            </a:endParaRPr>
          </a:p>
          <a:p>
            <a:pPr algn="just"/>
            <a:r>
              <a:rPr lang="en-US" sz="2600" b="1" dirty="0" smtClean="0">
                <a:latin typeface="Times New Roman" pitchFamily="18" charset="0"/>
                <a:cs typeface="Times New Roman" pitchFamily="18" charset="0"/>
              </a:rPr>
              <a:t>Target population: </a:t>
            </a:r>
            <a:r>
              <a:rPr lang="en-US" sz="2600" dirty="0" smtClean="0">
                <a:latin typeface="Times New Roman" pitchFamily="18" charset="0"/>
                <a:cs typeface="Times New Roman" pitchFamily="18" charset="0"/>
              </a:rPr>
              <a:t>The</a:t>
            </a:r>
            <a:r>
              <a:rPr lang="en-US" sz="2600" b="1"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80 nurses working at </a:t>
            </a:r>
            <a:r>
              <a:rPr lang="en-US" sz="2600" dirty="0">
                <a:latin typeface="Times New Roman" pitchFamily="18" charset="0"/>
                <a:cs typeface="Times New Roman" pitchFamily="18" charset="0"/>
              </a:rPr>
              <a:t>K</a:t>
            </a:r>
            <a:r>
              <a:rPr lang="en-US" sz="2600" dirty="0" smtClean="0">
                <a:latin typeface="Times New Roman" pitchFamily="18" charset="0"/>
                <a:cs typeface="Times New Roman" pitchFamily="18" charset="0"/>
              </a:rPr>
              <a:t>abaya District Hospital.</a:t>
            </a:r>
            <a:endParaRPr lang="en-US" sz="2600" dirty="0">
              <a:latin typeface="Times New Roman" pitchFamily="18" charset="0"/>
              <a:cs typeface="Times New Roman" pitchFamily="18" charset="0"/>
            </a:endParaRPr>
          </a:p>
          <a:p>
            <a:pPr algn="just"/>
            <a:r>
              <a:rPr lang="en-US" sz="2600" b="1" dirty="0" smtClean="0">
                <a:latin typeface="Times New Roman" pitchFamily="18" charset="0"/>
                <a:cs typeface="Times New Roman" pitchFamily="18" charset="0"/>
              </a:rPr>
              <a:t>Sampling technique: </a:t>
            </a:r>
            <a:r>
              <a:rPr lang="en-US" sz="2600" dirty="0" smtClean="0">
                <a:latin typeface="Times New Roman" pitchFamily="18" charset="0"/>
                <a:cs typeface="Times New Roman" pitchFamily="18" charset="0"/>
              </a:rPr>
              <a:t>Total  </a:t>
            </a:r>
            <a:r>
              <a:rPr lang="en-US" sz="2600" dirty="0">
                <a:latin typeface="Times New Roman" pitchFamily="18" charset="0"/>
                <a:cs typeface="Times New Roman" pitchFamily="18" charset="0"/>
              </a:rPr>
              <a:t>sampling </a:t>
            </a:r>
            <a:r>
              <a:rPr lang="en-US" sz="2600" dirty="0" smtClean="0">
                <a:latin typeface="Times New Roman" pitchFamily="18" charset="0"/>
                <a:cs typeface="Times New Roman" pitchFamily="18" charset="0"/>
              </a:rPr>
              <a:t>technique was used in study. </a:t>
            </a:r>
            <a:endParaRPr lang="en-US" sz="2600" b="1" dirty="0">
              <a:latin typeface="Times New Roman" pitchFamily="18" charset="0"/>
              <a:cs typeface="Times New Roman" pitchFamily="18" charset="0"/>
            </a:endParaRPr>
          </a:p>
          <a:p>
            <a:pPr algn="just"/>
            <a:r>
              <a:rPr lang="en-US" sz="2600" b="1" dirty="0" smtClean="0">
                <a:latin typeface="Times New Roman" pitchFamily="18" charset="0"/>
                <a:cs typeface="Times New Roman" pitchFamily="18" charset="0"/>
              </a:rPr>
              <a:t>Data collection instruments: </a:t>
            </a:r>
            <a:r>
              <a:rPr lang="en-US" sz="2600" dirty="0" smtClean="0">
                <a:latin typeface="Times New Roman" pitchFamily="18" charset="0"/>
                <a:cs typeface="Times New Roman" pitchFamily="18" charset="0"/>
              </a:rPr>
              <a:t>Questionnaire composed with closed ended questions  was used.</a:t>
            </a:r>
            <a:endParaRPr lang="en-US" sz="2600" dirty="0">
              <a:latin typeface="Times New Roman" pitchFamily="18" charset="0"/>
              <a:cs typeface="Times New Roman" pitchFamily="18" charset="0"/>
            </a:endParaRPr>
          </a:p>
          <a:p>
            <a:pPr algn="just"/>
            <a:r>
              <a:rPr lang="en-US" sz="2600" b="1" dirty="0" smtClean="0">
                <a:latin typeface="Times New Roman" panose="02020603050405020304" pitchFamily="18" charset="0"/>
                <a:cs typeface="Times New Roman" panose="02020603050405020304" pitchFamily="18" charset="0"/>
              </a:rPr>
              <a:t>Administration </a:t>
            </a:r>
            <a:r>
              <a:rPr lang="en-US" sz="2600" b="1" dirty="0">
                <a:latin typeface="Times New Roman" panose="02020603050405020304" pitchFamily="18" charset="0"/>
                <a:cs typeface="Times New Roman" panose="02020603050405020304" pitchFamily="18" charset="0"/>
              </a:rPr>
              <a:t>of </a:t>
            </a:r>
            <a:r>
              <a:rPr lang="en-US" sz="2600" b="1" dirty="0" smtClean="0">
                <a:latin typeface="Times New Roman" panose="02020603050405020304" pitchFamily="18" charset="0"/>
                <a:cs typeface="Times New Roman" panose="02020603050405020304" pitchFamily="18" charset="0"/>
              </a:rPr>
              <a:t>data </a:t>
            </a:r>
            <a:r>
              <a:rPr lang="en-US" sz="2600" b="1" dirty="0">
                <a:latin typeface="Times New Roman" panose="02020603050405020304" pitchFamily="18" charset="0"/>
                <a:cs typeface="Times New Roman" panose="02020603050405020304" pitchFamily="18" charset="0"/>
              </a:rPr>
              <a:t>c</a:t>
            </a:r>
            <a:r>
              <a:rPr lang="en-US" sz="2600" b="1" dirty="0" smtClean="0">
                <a:latin typeface="Times New Roman" panose="02020603050405020304" pitchFamily="18" charset="0"/>
                <a:cs typeface="Times New Roman" panose="02020603050405020304" pitchFamily="18" charset="0"/>
              </a:rPr>
              <a:t>ollection </a:t>
            </a:r>
            <a:r>
              <a:rPr lang="en-US" sz="2600" b="1" dirty="0">
                <a:latin typeface="Times New Roman" panose="02020603050405020304" pitchFamily="18" charset="0"/>
                <a:cs typeface="Times New Roman" panose="02020603050405020304" pitchFamily="18" charset="0"/>
              </a:rPr>
              <a:t>i</a:t>
            </a:r>
            <a:r>
              <a:rPr lang="en-US" sz="2600" b="1" dirty="0" smtClean="0">
                <a:latin typeface="Times New Roman" panose="02020603050405020304" pitchFamily="18" charset="0"/>
                <a:cs typeface="Times New Roman" panose="02020603050405020304" pitchFamily="18" charset="0"/>
              </a:rPr>
              <a:t>nstruments: </a:t>
            </a:r>
            <a:r>
              <a:rPr lang="en-US" sz="2600" dirty="0" smtClean="0">
                <a:latin typeface="Times New Roman" pitchFamily="18" charset="0"/>
                <a:cs typeface="Times New Roman" pitchFamily="18" charset="0"/>
              </a:rPr>
              <a:t>The</a:t>
            </a:r>
            <a:r>
              <a:rPr lang="en-US" sz="2600" b="1"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early morning before staff researcher introduced to nurses, signed consent form and then left questionnaires in each unit’s matron and came back to pick responded questionnaires from Monday up to Friday.</a:t>
            </a:r>
          </a:p>
        </p:txBody>
      </p:sp>
    </p:spTree>
    <p:extLst>
      <p:ext uri="{BB962C8B-B14F-4D97-AF65-F5344CB8AC3E}">
        <p14:creationId xmlns:p14="http://schemas.microsoft.com/office/powerpoint/2010/main" val="38012771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latin typeface="Times New Roman" panose="02020603050405020304" pitchFamily="18" charset="0"/>
                <a:cs typeface="Times New Roman" panose="02020603050405020304" pitchFamily="18" charset="0"/>
              </a:rPr>
              <a:t>CONT’…</a:t>
            </a:r>
            <a:endParaRPr lang="en-US" sz="36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600200"/>
            <a:ext cx="8305800" cy="4648200"/>
          </a:xfrm>
        </p:spPr>
        <p:txBody>
          <a:bodyPr/>
          <a:lstStyle/>
          <a:p>
            <a:pPr algn="just"/>
            <a:r>
              <a:rPr lang="en-US" b="1" dirty="0">
                <a:latin typeface="Times New Roman" pitchFamily="18" charset="0"/>
                <a:cs typeface="Times New Roman" pitchFamily="18" charset="0"/>
              </a:rPr>
              <a:t>Validity: </a:t>
            </a:r>
            <a:r>
              <a:rPr lang="en-US" dirty="0">
                <a:latin typeface="Times New Roman" pitchFamily="18" charset="0"/>
                <a:cs typeface="Times New Roman" pitchFamily="18" charset="0"/>
              </a:rPr>
              <a:t>Supervisor validated questions before used by checking if </a:t>
            </a:r>
            <a:r>
              <a:rPr lang="en-US" dirty="0" smtClean="0">
                <a:latin typeface="Times New Roman" pitchFamily="18" charset="0"/>
                <a:cs typeface="Times New Roman" pitchFamily="18" charset="0"/>
              </a:rPr>
              <a:t>they are </a:t>
            </a:r>
            <a:r>
              <a:rPr lang="en-US" dirty="0">
                <a:latin typeface="Times New Roman" pitchFamily="18" charset="0"/>
                <a:cs typeface="Times New Roman" pitchFamily="18" charset="0"/>
              </a:rPr>
              <a:t>asked </a:t>
            </a:r>
            <a:r>
              <a:rPr lang="en-US" dirty="0" smtClean="0">
                <a:latin typeface="Times New Roman" pitchFamily="18" charset="0"/>
                <a:cs typeface="Times New Roman" pitchFamily="18" charset="0"/>
              </a:rPr>
              <a:t>basing on  </a:t>
            </a:r>
            <a:r>
              <a:rPr lang="en-US" dirty="0">
                <a:latin typeface="Times New Roman" pitchFamily="18" charset="0"/>
                <a:cs typeface="Times New Roman" pitchFamily="18" charset="0"/>
              </a:rPr>
              <a:t>specific objective and </a:t>
            </a:r>
            <a:r>
              <a:rPr lang="en-US" dirty="0" smtClean="0">
                <a:latin typeface="Times New Roman" pitchFamily="18" charset="0"/>
                <a:cs typeface="Times New Roman" pitchFamily="18" charset="0"/>
              </a:rPr>
              <a:t>literature.</a:t>
            </a:r>
          </a:p>
          <a:p>
            <a:pPr algn="just"/>
            <a:r>
              <a:rPr lang="en-US" b="1" dirty="0" smtClean="0">
                <a:latin typeface="Times New Roman" pitchFamily="18" charset="0"/>
                <a:cs typeface="Times New Roman" pitchFamily="18" charset="0"/>
              </a:rPr>
              <a:t>Reliability</a:t>
            </a:r>
            <a:r>
              <a:rPr lang="en-US" b="1" dirty="0">
                <a:latin typeface="Times New Roman" pitchFamily="18" charset="0"/>
                <a:cs typeface="Times New Roman" pitchFamily="18" charset="0"/>
              </a:rPr>
              <a:t>: </a:t>
            </a:r>
            <a:r>
              <a:rPr lang="en-US" dirty="0">
                <a:latin typeface="Times New Roman" pitchFamily="18" charset="0"/>
                <a:cs typeface="Times New Roman" pitchFamily="18" charset="0"/>
              </a:rPr>
              <a:t>Pretested was done  using pilot study  with in 10% of sample size from Kabaya District </a:t>
            </a:r>
            <a:r>
              <a:rPr lang="en-US" dirty="0" smtClean="0">
                <a:latin typeface="Times New Roman" pitchFamily="18" charset="0"/>
                <a:cs typeface="Times New Roman" pitchFamily="18" charset="0"/>
              </a:rPr>
              <a:t>Hospital</a:t>
            </a:r>
            <a:r>
              <a:rPr lang="en-US" b="1" dirty="0" smtClean="0">
                <a:latin typeface="Times New Roman" pitchFamily="18" charset="0"/>
                <a:cs typeface="Times New Roman" pitchFamily="18" charset="0"/>
              </a:rPr>
              <a:t>.</a:t>
            </a:r>
          </a:p>
          <a:p>
            <a:pPr algn="just"/>
            <a:r>
              <a:rPr lang="en-US" b="1" dirty="0" smtClean="0">
                <a:latin typeface="Times New Roman" pitchFamily="18" charset="0"/>
                <a:cs typeface="Times New Roman" pitchFamily="18" charset="0"/>
              </a:rPr>
              <a:t>Data </a:t>
            </a:r>
            <a:r>
              <a:rPr lang="en-US" b="1" dirty="0">
                <a:latin typeface="Times New Roman" pitchFamily="18" charset="0"/>
                <a:cs typeface="Times New Roman" pitchFamily="18" charset="0"/>
              </a:rPr>
              <a:t>analysis procedure: </a:t>
            </a:r>
            <a:r>
              <a:rPr lang="en-US" dirty="0">
                <a:latin typeface="Times New Roman" pitchFamily="18" charset="0"/>
                <a:cs typeface="Times New Roman" pitchFamily="18" charset="0"/>
              </a:rPr>
              <a:t>Statistical </a:t>
            </a:r>
            <a:r>
              <a:rPr lang="en-US" dirty="0" smtClean="0">
                <a:latin typeface="Times New Roman" pitchFamily="18" charset="0"/>
                <a:cs typeface="Times New Roman" pitchFamily="18" charset="0"/>
              </a:rPr>
              <a:t>Package </a:t>
            </a:r>
            <a:r>
              <a:rPr lang="en-US" dirty="0">
                <a:latin typeface="Times New Roman" pitchFamily="18" charset="0"/>
                <a:cs typeface="Times New Roman" pitchFamily="18" charset="0"/>
              </a:rPr>
              <a:t>for Social Science (</a:t>
            </a:r>
            <a:r>
              <a:rPr lang="en-US" b="1" dirty="0">
                <a:latin typeface="Times New Roman" pitchFamily="18" charset="0"/>
                <a:cs typeface="Times New Roman" pitchFamily="18" charset="0"/>
              </a:rPr>
              <a:t>SPSS</a:t>
            </a:r>
            <a:r>
              <a:rPr lang="en-US" dirty="0">
                <a:latin typeface="Times New Roman" pitchFamily="18" charset="0"/>
                <a:cs typeface="Times New Roman" pitchFamily="18" charset="0"/>
              </a:rPr>
              <a:t>), V</a:t>
            </a:r>
            <a:r>
              <a:rPr lang="en-US" dirty="0" smtClean="0">
                <a:latin typeface="Times New Roman" pitchFamily="18" charset="0"/>
                <a:cs typeface="Times New Roman" pitchFamily="18" charset="0"/>
              </a:rPr>
              <a:t>ersion </a:t>
            </a:r>
            <a:r>
              <a:rPr lang="en-US" dirty="0">
                <a:latin typeface="Times New Roman" pitchFamily="18" charset="0"/>
                <a:cs typeface="Times New Roman" pitchFamily="18" charset="0"/>
              </a:rPr>
              <a:t>21.0</a:t>
            </a:r>
          </a:p>
          <a:p>
            <a:endParaRPr lang="en-US" dirty="0"/>
          </a:p>
        </p:txBody>
      </p:sp>
    </p:spTree>
    <p:extLst>
      <p:ext uri="{BB962C8B-B14F-4D97-AF65-F5344CB8AC3E}">
        <p14:creationId xmlns:p14="http://schemas.microsoft.com/office/powerpoint/2010/main" val="13528310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554</TotalTime>
  <Words>1219</Words>
  <Application>Microsoft Office PowerPoint</Application>
  <PresentationFormat>On-screen Show (4:3)</PresentationFormat>
  <Paragraphs>97</Paragraphs>
  <Slides>15</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Times New Roman</vt:lpstr>
      <vt:lpstr>Wingdings</vt:lpstr>
      <vt:lpstr>Office Theme</vt:lpstr>
      <vt:lpstr>  KNOWLEDGE AND PRACTICE ON  MEDICAL  WASTES MANAGEMENT  AMONG  NURSES  OF  KABAYA DISTRICT HOSPITAL   Presented by:   IMANISHIMWE Oreste BSCNUP/2021/80354  Supervisor: Mr. KINARA Eric    JUNE, 2023  </vt:lpstr>
      <vt:lpstr>CONTENTS</vt:lpstr>
      <vt:lpstr>INTRODUCTION AND BACKGROUND </vt:lpstr>
      <vt:lpstr>CONT’…</vt:lpstr>
      <vt:lpstr>PROBLEM STATEMENT </vt:lpstr>
      <vt:lpstr>OBJECTIVE OF THE STUDY </vt:lpstr>
      <vt:lpstr>CONCEPTUAL FRAMEWORK </vt:lpstr>
      <vt:lpstr>RESEARCH METHODOLOGY </vt:lpstr>
      <vt:lpstr>CONT’…</vt:lpstr>
      <vt:lpstr>FINDING AND DISCUSSION </vt:lpstr>
      <vt:lpstr>CONT’…</vt:lpstr>
      <vt:lpstr>CONT’…</vt:lpstr>
      <vt:lpstr>CONCLUSION </vt:lpstr>
      <vt:lpstr>REFERENCES</vt:lpstr>
      <vt:lpstr>THANK YOU VERY MUCH!!!!</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KNOWLEDGE AND PRACTICE ON  MEDICAL  WASTES MANAGEMENT  AMONG  NURSES  OF  KABAYA DISTRICT HOSPITAL</dc:title>
  <dc:creator>MADE IN PEOPLE</dc:creator>
  <cp:lastModifiedBy>ITECSHOP</cp:lastModifiedBy>
  <cp:revision>95</cp:revision>
  <dcterms:created xsi:type="dcterms:W3CDTF">2023-05-31T12:05:34Z</dcterms:created>
  <dcterms:modified xsi:type="dcterms:W3CDTF">2023-06-06T09:48:11Z</dcterms:modified>
</cp:coreProperties>
</file>